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6858000" cx="9144000"/>
  <p:notesSz cx="7104050" cy="102346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78045" cy="512460"/>
          </a:xfrm>
          <a:prstGeom prst="rect">
            <a:avLst/>
          </a:prstGeom>
          <a:noFill/>
          <a:ln>
            <a:noFill/>
          </a:ln>
        </p:spPr>
        <p:txBody>
          <a:bodyPr anchorCtr="0" anchor="t" bIns="46875" lIns="93750" spcFirstLastPara="1" rIns="93750" wrap="square" tIns="46875">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4024380" y="0"/>
            <a:ext cx="3078045" cy="512460"/>
          </a:xfrm>
          <a:prstGeom prst="rect">
            <a:avLst/>
          </a:prstGeom>
          <a:noFill/>
          <a:ln>
            <a:noFill/>
          </a:ln>
        </p:spPr>
        <p:txBody>
          <a:bodyPr anchorCtr="0" anchor="t" bIns="46875" lIns="93750" spcFirstLastPara="1" rIns="93750" wrap="square" tIns="46875">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10571" y="4925135"/>
            <a:ext cx="5682923" cy="4029949"/>
          </a:xfrm>
          <a:prstGeom prst="rect">
            <a:avLst/>
          </a:prstGeom>
          <a:noFill/>
          <a:ln>
            <a:noFill/>
          </a:ln>
        </p:spPr>
        <p:txBody>
          <a:bodyPr anchorCtr="0" anchor="t" bIns="46875" lIns="93750" spcFirstLastPara="1" rIns="93750" wrap="square" tIns="46875">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9722153"/>
            <a:ext cx="3078045" cy="512460"/>
          </a:xfrm>
          <a:prstGeom prst="rect">
            <a:avLst/>
          </a:prstGeom>
          <a:noFill/>
          <a:ln>
            <a:noFill/>
          </a:ln>
        </p:spPr>
        <p:txBody>
          <a:bodyPr anchorCtr="0" anchor="b" bIns="46875" lIns="93750" spcFirstLastPara="1" rIns="93750" wrap="square" tIns="46875">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024380" y="9722153"/>
            <a:ext cx="3078045" cy="512460"/>
          </a:xfrm>
          <a:prstGeom prst="rect">
            <a:avLst/>
          </a:prstGeom>
          <a:noFill/>
          <a:ln>
            <a:noFill/>
          </a:ln>
        </p:spPr>
        <p:txBody>
          <a:bodyPr anchorCtr="0" anchor="b" bIns="46875" lIns="93750" spcFirstLastPara="1" rIns="93750" wrap="square" tIns="46875">
            <a:noAutofit/>
          </a:bodyPr>
          <a:lstStyle/>
          <a:p>
            <a:pPr indent="0" lvl="0" marL="0" marR="0" rtl="0" algn="r">
              <a:spcBef>
                <a:spcPts val="0"/>
              </a:spcBef>
              <a:spcAft>
                <a:spcPts val="0"/>
              </a:spcAft>
              <a:buNone/>
            </a:pPr>
            <a:fld id="{00000000-1234-1234-1234-123412341234}" type="slidenum">
              <a:rPr b="0" i="0" lang="ja-JP"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710571" y="4925135"/>
            <a:ext cx="5682923" cy="4029949"/>
          </a:xfrm>
          <a:prstGeom prst="rect">
            <a:avLst/>
          </a:prstGeom>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0:notes"/>
          <p:cNvSpPr txBox="1"/>
          <p:nvPr>
            <p:ph idx="1" type="body"/>
          </p:nvPr>
        </p:nvSpPr>
        <p:spPr>
          <a:xfrm>
            <a:off x="710571" y="4925135"/>
            <a:ext cx="5682923" cy="4029949"/>
          </a:xfrm>
          <a:prstGeom prst="rect">
            <a:avLst/>
          </a:prstGeom>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202" name="Google Shape;202;p10: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1:notes"/>
          <p:cNvSpPr txBox="1"/>
          <p:nvPr>
            <p:ph idx="1" type="body"/>
          </p:nvPr>
        </p:nvSpPr>
        <p:spPr>
          <a:xfrm>
            <a:off x="710571" y="4925135"/>
            <a:ext cx="5682923" cy="4029949"/>
          </a:xfrm>
          <a:prstGeom prst="rect">
            <a:avLst/>
          </a:prstGeom>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218" name="Google Shape;218;p11: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2:notes"/>
          <p:cNvSpPr txBox="1"/>
          <p:nvPr>
            <p:ph idx="1" type="body"/>
          </p:nvPr>
        </p:nvSpPr>
        <p:spPr>
          <a:xfrm>
            <a:off x="710571" y="4925135"/>
            <a:ext cx="5682923" cy="4029949"/>
          </a:xfrm>
          <a:prstGeom prst="rect">
            <a:avLst/>
          </a:prstGeom>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228" name="Google Shape;228;p12: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txBox="1"/>
          <p:nvPr>
            <p:ph idx="1" type="body"/>
          </p:nvPr>
        </p:nvSpPr>
        <p:spPr>
          <a:xfrm>
            <a:off x="710571" y="4925135"/>
            <a:ext cx="5682923" cy="4029949"/>
          </a:xfrm>
          <a:prstGeom prst="rect">
            <a:avLst/>
          </a:prstGeom>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236" name="Google Shape;236;p13: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4:notes"/>
          <p:cNvSpPr txBox="1"/>
          <p:nvPr>
            <p:ph idx="1" type="body"/>
          </p:nvPr>
        </p:nvSpPr>
        <p:spPr>
          <a:xfrm>
            <a:off x="710571" y="4925135"/>
            <a:ext cx="5682923" cy="4029949"/>
          </a:xfrm>
          <a:prstGeom prst="rect">
            <a:avLst/>
          </a:prstGeom>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254" name="Google Shape;254;p14: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5:notes"/>
          <p:cNvSpPr txBox="1"/>
          <p:nvPr>
            <p:ph idx="1" type="body"/>
          </p:nvPr>
        </p:nvSpPr>
        <p:spPr>
          <a:xfrm>
            <a:off x="710571" y="4925135"/>
            <a:ext cx="5682923" cy="4029949"/>
          </a:xfrm>
          <a:prstGeom prst="rect">
            <a:avLst/>
          </a:prstGeom>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269" name="Google Shape;269;p15: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6:notes"/>
          <p:cNvSpPr txBox="1"/>
          <p:nvPr>
            <p:ph idx="1" type="body"/>
          </p:nvPr>
        </p:nvSpPr>
        <p:spPr>
          <a:xfrm>
            <a:off x="710571" y="4925135"/>
            <a:ext cx="5682923" cy="4029949"/>
          </a:xfrm>
          <a:prstGeom prst="rect">
            <a:avLst/>
          </a:prstGeom>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284" name="Google Shape;284;p16: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7:notes"/>
          <p:cNvSpPr txBox="1"/>
          <p:nvPr>
            <p:ph idx="1" type="body"/>
          </p:nvPr>
        </p:nvSpPr>
        <p:spPr>
          <a:xfrm>
            <a:off x="710571" y="4925135"/>
            <a:ext cx="5682923" cy="4029949"/>
          </a:xfrm>
          <a:prstGeom prst="rect">
            <a:avLst/>
          </a:prstGeom>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305" name="Google Shape;305;p17: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8:notes"/>
          <p:cNvSpPr txBox="1"/>
          <p:nvPr>
            <p:ph idx="1" type="body"/>
          </p:nvPr>
        </p:nvSpPr>
        <p:spPr>
          <a:xfrm>
            <a:off x="710571" y="4925135"/>
            <a:ext cx="5682923" cy="4029949"/>
          </a:xfrm>
          <a:prstGeom prst="rect">
            <a:avLst/>
          </a:prstGeom>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314" name="Google Shape;314;p18: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9:notes"/>
          <p:cNvSpPr txBox="1"/>
          <p:nvPr>
            <p:ph idx="1" type="body"/>
          </p:nvPr>
        </p:nvSpPr>
        <p:spPr>
          <a:xfrm>
            <a:off x="710571" y="4925135"/>
            <a:ext cx="5682923" cy="4029949"/>
          </a:xfrm>
          <a:prstGeom prst="rect">
            <a:avLst/>
          </a:prstGeom>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324" name="Google Shape;324;p19: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710571" y="4925135"/>
            <a:ext cx="5682923" cy="4029949"/>
          </a:xfrm>
          <a:prstGeom prst="rect">
            <a:avLst/>
          </a:prstGeom>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101" name="Google Shape;101;p2: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0:notes"/>
          <p:cNvSpPr txBox="1"/>
          <p:nvPr>
            <p:ph idx="1" type="body"/>
          </p:nvPr>
        </p:nvSpPr>
        <p:spPr>
          <a:xfrm>
            <a:off x="710571" y="4925135"/>
            <a:ext cx="5682923" cy="4029949"/>
          </a:xfrm>
          <a:prstGeom prst="rect">
            <a:avLst/>
          </a:prstGeom>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332" name="Google Shape;332;p20: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1:notes"/>
          <p:cNvSpPr txBox="1"/>
          <p:nvPr>
            <p:ph idx="1" type="body"/>
          </p:nvPr>
        </p:nvSpPr>
        <p:spPr>
          <a:xfrm>
            <a:off x="710571" y="4925135"/>
            <a:ext cx="5682923" cy="4029949"/>
          </a:xfrm>
          <a:prstGeom prst="rect">
            <a:avLst/>
          </a:prstGeom>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340" name="Google Shape;340;p21: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2:notes"/>
          <p:cNvSpPr txBox="1"/>
          <p:nvPr>
            <p:ph idx="1" type="body"/>
          </p:nvPr>
        </p:nvSpPr>
        <p:spPr>
          <a:xfrm>
            <a:off x="710571" y="4925135"/>
            <a:ext cx="5682923" cy="4029949"/>
          </a:xfrm>
          <a:prstGeom prst="rect">
            <a:avLst/>
          </a:prstGeom>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352" name="Google Shape;352;p22: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3:notes"/>
          <p:cNvSpPr txBox="1"/>
          <p:nvPr>
            <p:ph idx="1" type="body"/>
          </p:nvPr>
        </p:nvSpPr>
        <p:spPr>
          <a:xfrm>
            <a:off x="710571" y="4925135"/>
            <a:ext cx="5682923" cy="4029949"/>
          </a:xfrm>
          <a:prstGeom prst="rect">
            <a:avLst/>
          </a:prstGeom>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371" name="Google Shape;371;p23: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4:notes"/>
          <p:cNvSpPr txBox="1"/>
          <p:nvPr>
            <p:ph idx="1" type="body"/>
          </p:nvPr>
        </p:nvSpPr>
        <p:spPr>
          <a:xfrm>
            <a:off x="710571" y="4925135"/>
            <a:ext cx="5682923" cy="4029949"/>
          </a:xfrm>
          <a:prstGeom prst="rect">
            <a:avLst/>
          </a:prstGeom>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388" name="Google Shape;388;p24: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5: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p25:notes"/>
          <p:cNvSpPr txBox="1"/>
          <p:nvPr>
            <p:ph idx="1" type="body"/>
          </p:nvPr>
        </p:nvSpPr>
        <p:spPr>
          <a:xfrm>
            <a:off x="710571" y="4925135"/>
            <a:ext cx="5682923" cy="4029949"/>
          </a:xfrm>
          <a:prstGeom prst="rect">
            <a:avLst/>
          </a:prstGeom>
          <a:noFill/>
          <a:ln>
            <a:noFill/>
          </a:ln>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396" name="Google Shape;396;p25:notes"/>
          <p:cNvSpPr txBox="1"/>
          <p:nvPr>
            <p:ph idx="12" type="sldNum"/>
          </p:nvPr>
        </p:nvSpPr>
        <p:spPr>
          <a:xfrm>
            <a:off x="4024380" y="9722153"/>
            <a:ext cx="3078045" cy="512460"/>
          </a:xfrm>
          <a:prstGeom prst="rect">
            <a:avLst/>
          </a:prstGeom>
          <a:noFill/>
          <a:ln>
            <a:noFill/>
          </a:ln>
        </p:spPr>
        <p:txBody>
          <a:bodyPr anchorCtr="0" anchor="b" bIns="46875" lIns="93750" spcFirstLastPara="1" rIns="93750" wrap="square" tIns="46875">
            <a:no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6:notes"/>
          <p:cNvSpPr txBox="1"/>
          <p:nvPr>
            <p:ph idx="1" type="body"/>
          </p:nvPr>
        </p:nvSpPr>
        <p:spPr>
          <a:xfrm>
            <a:off x="710571" y="4925135"/>
            <a:ext cx="5682923" cy="4029949"/>
          </a:xfrm>
          <a:prstGeom prst="rect">
            <a:avLst/>
          </a:prstGeom>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406" name="Google Shape;406;p26: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7:notes"/>
          <p:cNvSpPr txBox="1"/>
          <p:nvPr>
            <p:ph idx="1" type="body"/>
          </p:nvPr>
        </p:nvSpPr>
        <p:spPr>
          <a:xfrm>
            <a:off x="710571" y="4925135"/>
            <a:ext cx="5682923" cy="4029949"/>
          </a:xfrm>
          <a:prstGeom prst="rect">
            <a:avLst/>
          </a:prstGeom>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412" name="Google Shape;412;p27: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8:notes"/>
          <p:cNvSpPr txBox="1"/>
          <p:nvPr>
            <p:ph idx="1" type="body"/>
          </p:nvPr>
        </p:nvSpPr>
        <p:spPr>
          <a:xfrm>
            <a:off x="710571" y="4925135"/>
            <a:ext cx="5682923" cy="4029949"/>
          </a:xfrm>
          <a:prstGeom prst="rect">
            <a:avLst/>
          </a:prstGeom>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418" name="Google Shape;418;p28: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29:notes"/>
          <p:cNvSpPr txBox="1"/>
          <p:nvPr>
            <p:ph idx="1" type="body"/>
          </p:nvPr>
        </p:nvSpPr>
        <p:spPr>
          <a:xfrm>
            <a:off x="710571" y="4925135"/>
            <a:ext cx="5682923" cy="4029949"/>
          </a:xfrm>
          <a:prstGeom prst="rect">
            <a:avLst/>
          </a:prstGeom>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424" name="Google Shape;424;p29: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710571" y="4925135"/>
            <a:ext cx="5682923" cy="4029949"/>
          </a:xfrm>
          <a:prstGeom prst="rect">
            <a:avLst/>
          </a:prstGeom>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109" name="Google Shape;109;p3: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30:notes"/>
          <p:cNvSpPr txBox="1"/>
          <p:nvPr>
            <p:ph idx="1" type="body"/>
          </p:nvPr>
        </p:nvSpPr>
        <p:spPr>
          <a:xfrm>
            <a:off x="710571" y="4925135"/>
            <a:ext cx="5682923" cy="4029949"/>
          </a:xfrm>
          <a:prstGeom prst="rect">
            <a:avLst/>
          </a:prstGeom>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440" name="Google Shape;440;p30: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31:notes"/>
          <p:cNvSpPr txBox="1"/>
          <p:nvPr>
            <p:ph idx="1" type="body"/>
          </p:nvPr>
        </p:nvSpPr>
        <p:spPr>
          <a:xfrm>
            <a:off x="710571" y="4925135"/>
            <a:ext cx="5682923" cy="4029949"/>
          </a:xfrm>
          <a:prstGeom prst="rect">
            <a:avLst/>
          </a:prstGeom>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449" name="Google Shape;449;p31: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32:notes"/>
          <p:cNvSpPr txBox="1"/>
          <p:nvPr>
            <p:ph idx="1" type="body"/>
          </p:nvPr>
        </p:nvSpPr>
        <p:spPr>
          <a:xfrm>
            <a:off x="710571" y="4925135"/>
            <a:ext cx="5682923" cy="4029949"/>
          </a:xfrm>
          <a:prstGeom prst="rect">
            <a:avLst/>
          </a:prstGeom>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462" name="Google Shape;462;p32: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33:notes"/>
          <p:cNvSpPr txBox="1"/>
          <p:nvPr>
            <p:ph idx="1" type="body"/>
          </p:nvPr>
        </p:nvSpPr>
        <p:spPr>
          <a:xfrm>
            <a:off x="710571" y="4925135"/>
            <a:ext cx="5682923" cy="4029949"/>
          </a:xfrm>
          <a:prstGeom prst="rect">
            <a:avLst/>
          </a:prstGeom>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478" name="Google Shape;478;p33: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txBox="1"/>
          <p:nvPr>
            <p:ph idx="1" type="body"/>
          </p:nvPr>
        </p:nvSpPr>
        <p:spPr>
          <a:xfrm>
            <a:off x="710571" y="4925135"/>
            <a:ext cx="5682923" cy="4029949"/>
          </a:xfrm>
          <a:prstGeom prst="rect">
            <a:avLst/>
          </a:prstGeom>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117" name="Google Shape;117;p4: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5:notes"/>
          <p:cNvSpPr txBox="1"/>
          <p:nvPr>
            <p:ph idx="1" type="body"/>
          </p:nvPr>
        </p:nvSpPr>
        <p:spPr>
          <a:xfrm>
            <a:off x="710571" y="4925135"/>
            <a:ext cx="5682923" cy="4029949"/>
          </a:xfrm>
          <a:prstGeom prst="rect">
            <a:avLst/>
          </a:prstGeom>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129" name="Google Shape;129;p5: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txBox="1"/>
          <p:nvPr>
            <p:ph idx="1" type="body"/>
          </p:nvPr>
        </p:nvSpPr>
        <p:spPr>
          <a:xfrm>
            <a:off x="710571" y="4925135"/>
            <a:ext cx="5682923" cy="4029949"/>
          </a:xfrm>
          <a:prstGeom prst="rect">
            <a:avLst/>
          </a:prstGeom>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141" name="Google Shape;141;p6: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7:notes"/>
          <p:cNvSpPr txBox="1"/>
          <p:nvPr>
            <p:ph idx="1" type="body"/>
          </p:nvPr>
        </p:nvSpPr>
        <p:spPr>
          <a:xfrm>
            <a:off x="710571" y="4925135"/>
            <a:ext cx="5682923" cy="4029949"/>
          </a:xfrm>
          <a:prstGeom prst="rect">
            <a:avLst/>
          </a:prstGeom>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160" name="Google Shape;160;p7: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8:notes"/>
          <p:cNvSpPr txBox="1"/>
          <p:nvPr>
            <p:ph idx="1" type="body"/>
          </p:nvPr>
        </p:nvSpPr>
        <p:spPr>
          <a:xfrm>
            <a:off x="710571" y="4925135"/>
            <a:ext cx="5682923" cy="4029949"/>
          </a:xfrm>
          <a:prstGeom prst="rect">
            <a:avLst/>
          </a:prstGeom>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176" name="Google Shape;176;p8: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9:notes"/>
          <p:cNvSpPr txBox="1"/>
          <p:nvPr>
            <p:ph idx="1" type="body"/>
          </p:nvPr>
        </p:nvSpPr>
        <p:spPr>
          <a:xfrm>
            <a:off x="710571" y="4925135"/>
            <a:ext cx="5682923" cy="4029949"/>
          </a:xfrm>
          <a:prstGeom prst="rect">
            <a:avLst/>
          </a:prstGeom>
        </p:spPr>
        <p:txBody>
          <a:bodyPr anchorCtr="0" anchor="t" bIns="46875" lIns="93750" spcFirstLastPara="1" rIns="93750" wrap="square" tIns="46875">
            <a:noAutofit/>
          </a:bodyPr>
          <a:lstStyle/>
          <a:p>
            <a:pPr indent="0" lvl="0" marL="0" rtl="0" algn="l">
              <a:spcBef>
                <a:spcPts val="0"/>
              </a:spcBef>
              <a:spcAft>
                <a:spcPts val="0"/>
              </a:spcAft>
              <a:buNone/>
            </a:pPr>
            <a:r>
              <a:t/>
            </a:r>
            <a:endParaRPr/>
          </a:p>
        </p:txBody>
      </p:sp>
      <p:sp>
        <p:nvSpPr>
          <p:cNvPr id="188" name="Google Shape;188;p9: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縦書きテキスト"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8.jp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hyperlink" Target="https://www.data.jma.go.jp/svd/eqev/data/mech/kaisetu/mechkaisetu.html" TargetMode="External"/><Relationship Id="rId5"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hyperlink" Target="https://www.data.jma.go.jp/svd/eqev/data/mech/kaisetu/model_gyaku.html" TargetMode="External"/><Relationship Id="rId5" Type="http://schemas.openxmlformats.org/officeDocument/2006/relationships/image" Target="../media/image25.png"/><Relationship Id="rId6" Type="http://schemas.openxmlformats.org/officeDocument/2006/relationships/image" Target="../media/image21.png"/><Relationship Id="rId7"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31.png"/><Relationship Id="rId6"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hyperlink" Target="https://www.jishin.go.jp/main/pamphlet/eq_mech/eq_mecha2.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0.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2.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gif"/><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15.jp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type="ctrTitle"/>
          </p:nvPr>
        </p:nvSpPr>
        <p:spPr>
          <a:xfrm>
            <a:off x="0" y="0"/>
            <a:ext cx="9144000" cy="650503"/>
          </a:xfrm>
          <a:prstGeom prst="rect">
            <a:avLst/>
          </a:prstGeom>
          <a:solidFill>
            <a:srgbClr val="B6DDE7"/>
          </a:solidFill>
          <a:ln cap="flat" cmpd="sng" w="38100">
            <a:solidFill>
              <a:srgbClr val="7F7F7F"/>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ja-JP"/>
              <a:t>地震の原因</a:t>
            </a:r>
            <a:endParaRPr/>
          </a:p>
        </p:txBody>
      </p:sp>
      <p:pic>
        <p:nvPicPr>
          <p:cNvPr id="89" name="Google Shape;89;p13"/>
          <p:cNvPicPr preferRelativeResize="0"/>
          <p:nvPr/>
        </p:nvPicPr>
        <p:blipFill rotWithShape="1">
          <a:blip r:embed="rId3">
            <a:alphaModFix/>
          </a:blip>
          <a:srcRect b="0" l="0" r="0" t="0"/>
          <a:stretch/>
        </p:blipFill>
        <p:spPr>
          <a:xfrm>
            <a:off x="4211960" y="878905"/>
            <a:ext cx="4265316" cy="3032373"/>
          </a:xfrm>
          <a:prstGeom prst="rect">
            <a:avLst/>
          </a:prstGeom>
          <a:noFill/>
          <a:ln>
            <a:noFill/>
          </a:ln>
        </p:spPr>
      </p:pic>
      <p:sp>
        <p:nvSpPr>
          <p:cNvPr id="90" name="Google Shape;90;p13"/>
          <p:cNvSpPr txBox="1"/>
          <p:nvPr/>
        </p:nvSpPr>
        <p:spPr>
          <a:xfrm>
            <a:off x="2410654" y="1196752"/>
            <a:ext cx="1334020" cy="369332"/>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0" i="0" lang="ja-JP" sz="1800" u="none" cap="none" strike="noStrike">
                <a:solidFill>
                  <a:schemeClr val="dk1"/>
                </a:solidFill>
                <a:latin typeface="Calibri"/>
                <a:ea typeface="Calibri"/>
                <a:cs typeface="Calibri"/>
                <a:sym typeface="Calibri"/>
              </a:rPr>
              <a:t>地面の揺れ</a:t>
            </a:r>
            <a:endParaRPr/>
          </a:p>
        </p:txBody>
      </p:sp>
      <p:pic>
        <p:nvPicPr>
          <p:cNvPr id="91" name="Google Shape;91;p13"/>
          <p:cNvPicPr preferRelativeResize="0"/>
          <p:nvPr/>
        </p:nvPicPr>
        <p:blipFill rotWithShape="1">
          <a:blip r:embed="rId4">
            <a:alphaModFix/>
          </a:blip>
          <a:srcRect b="0" l="0" r="0" t="0"/>
          <a:stretch/>
        </p:blipFill>
        <p:spPr>
          <a:xfrm>
            <a:off x="382089" y="3911278"/>
            <a:ext cx="2695575" cy="2352675"/>
          </a:xfrm>
          <a:prstGeom prst="rect">
            <a:avLst/>
          </a:prstGeom>
          <a:noFill/>
          <a:ln>
            <a:noFill/>
          </a:ln>
        </p:spPr>
      </p:pic>
      <p:sp>
        <p:nvSpPr>
          <p:cNvPr id="92" name="Google Shape;92;p13"/>
          <p:cNvSpPr txBox="1"/>
          <p:nvPr/>
        </p:nvSpPr>
        <p:spPr>
          <a:xfrm>
            <a:off x="355140" y="6211669"/>
            <a:ext cx="332148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400">
                <a:solidFill>
                  <a:schemeClr val="dk1"/>
                </a:solidFill>
                <a:latin typeface="Calibri"/>
                <a:ea typeface="Calibri"/>
                <a:cs typeface="Calibri"/>
                <a:sym typeface="Calibri"/>
              </a:rPr>
              <a:t>地震調査研究推進本部</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ja-JP" sz="1400">
                <a:solidFill>
                  <a:schemeClr val="dk1"/>
                </a:solidFill>
                <a:latin typeface="Calibri"/>
                <a:ea typeface="Calibri"/>
                <a:cs typeface="Calibri"/>
                <a:sym typeface="Calibri"/>
              </a:rPr>
              <a:t>https://www.jishin.go.jp/main/yogo/d.htm</a:t>
            </a:r>
            <a:endParaRPr sz="1400">
              <a:solidFill>
                <a:schemeClr val="dk1"/>
              </a:solidFill>
              <a:latin typeface="Calibri"/>
              <a:ea typeface="Calibri"/>
              <a:cs typeface="Calibri"/>
              <a:sym typeface="Calibri"/>
            </a:endParaRPr>
          </a:p>
        </p:txBody>
      </p:sp>
      <p:sp>
        <p:nvSpPr>
          <p:cNvPr id="93" name="Google Shape;93;p13"/>
          <p:cNvSpPr txBox="1"/>
          <p:nvPr/>
        </p:nvSpPr>
        <p:spPr>
          <a:xfrm>
            <a:off x="4018002" y="4437112"/>
            <a:ext cx="1107996" cy="369332"/>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地震現象</a:t>
            </a:r>
            <a:endParaRPr/>
          </a:p>
        </p:txBody>
      </p:sp>
      <p:sp>
        <p:nvSpPr>
          <p:cNvPr id="94" name="Google Shape;94;p13"/>
          <p:cNvSpPr txBox="1"/>
          <p:nvPr/>
        </p:nvSpPr>
        <p:spPr>
          <a:xfrm>
            <a:off x="5292080" y="4509120"/>
            <a:ext cx="4154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a:t>
            </a:r>
            <a:endParaRPr/>
          </a:p>
        </p:txBody>
      </p:sp>
      <p:sp>
        <p:nvSpPr>
          <p:cNvPr id="95" name="Google Shape;95;p13"/>
          <p:cNvSpPr txBox="1"/>
          <p:nvPr/>
        </p:nvSpPr>
        <p:spPr>
          <a:xfrm>
            <a:off x="5873660" y="4453347"/>
            <a:ext cx="1107996" cy="369332"/>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断層運動</a:t>
            </a:r>
            <a:endParaRPr/>
          </a:p>
        </p:txBody>
      </p:sp>
      <p:sp>
        <p:nvSpPr>
          <p:cNvPr id="96" name="Google Shape;96;p13"/>
          <p:cNvSpPr/>
          <p:nvPr/>
        </p:nvSpPr>
        <p:spPr>
          <a:xfrm rot="-1853325">
            <a:off x="3271327" y="3949729"/>
            <a:ext cx="1107996" cy="465168"/>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13"/>
          <p:cNvSpPr txBox="1"/>
          <p:nvPr/>
        </p:nvSpPr>
        <p:spPr>
          <a:xfrm>
            <a:off x="2015883" y="1796886"/>
            <a:ext cx="219643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一般的にはこちら</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ja-JP" sz="1800">
                <a:solidFill>
                  <a:schemeClr val="dk1"/>
                </a:solidFill>
                <a:latin typeface="Calibri"/>
                <a:ea typeface="Calibri"/>
                <a:cs typeface="Calibri"/>
                <a:sym typeface="Calibri"/>
              </a:rPr>
              <a:t>の意味でつかわれる</a:t>
            </a:r>
            <a:endParaRPr sz="1800">
              <a:solidFill>
                <a:schemeClr val="dk1"/>
              </a:solidFill>
              <a:latin typeface="Calibri"/>
              <a:ea typeface="Calibri"/>
              <a:cs typeface="Calibri"/>
              <a:sym typeface="Calibri"/>
            </a:endParaRPr>
          </a:p>
        </p:txBody>
      </p:sp>
      <p:sp>
        <p:nvSpPr>
          <p:cNvPr id="98" name="Google Shape;98;p13"/>
          <p:cNvSpPr txBox="1"/>
          <p:nvPr/>
        </p:nvSpPr>
        <p:spPr>
          <a:xfrm>
            <a:off x="5516241" y="4995416"/>
            <a:ext cx="233589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専門家はこちらの方を</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ja-JP" sz="1800">
                <a:solidFill>
                  <a:schemeClr val="dk1"/>
                </a:solidFill>
                <a:latin typeface="Calibri"/>
                <a:ea typeface="Calibri"/>
                <a:cs typeface="Calibri"/>
                <a:sym typeface="Calibri"/>
              </a:rPr>
              <a:t>思い浮かべる</a:t>
            </a: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2"/>
          <p:cNvSpPr txBox="1"/>
          <p:nvPr>
            <p:ph type="ctrTitle"/>
          </p:nvPr>
        </p:nvSpPr>
        <p:spPr>
          <a:xfrm>
            <a:off x="0" y="0"/>
            <a:ext cx="9144000" cy="650503"/>
          </a:xfrm>
          <a:prstGeom prst="rect">
            <a:avLst/>
          </a:prstGeom>
          <a:solidFill>
            <a:srgbClr val="B6DDE7"/>
          </a:solidFill>
          <a:ln cap="flat" cmpd="sng" w="38100">
            <a:solidFill>
              <a:srgbClr val="7F7F7F"/>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ja-JP"/>
              <a:t>表面波</a:t>
            </a:r>
            <a:endParaRPr/>
          </a:p>
        </p:txBody>
      </p:sp>
      <p:pic>
        <p:nvPicPr>
          <p:cNvPr id="205" name="Google Shape;205;p22"/>
          <p:cNvPicPr preferRelativeResize="0"/>
          <p:nvPr/>
        </p:nvPicPr>
        <p:blipFill rotWithShape="1">
          <a:blip r:embed="rId3">
            <a:alphaModFix/>
          </a:blip>
          <a:srcRect b="0" l="0" r="0" t="0"/>
          <a:stretch/>
        </p:blipFill>
        <p:spPr>
          <a:xfrm>
            <a:off x="107504" y="1448780"/>
            <a:ext cx="5604522" cy="3960440"/>
          </a:xfrm>
          <a:prstGeom prst="rect">
            <a:avLst/>
          </a:prstGeom>
          <a:noFill/>
          <a:ln>
            <a:noFill/>
          </a:ln>
        </p:spPr>
      </p:pic>
      <p:sp>
        <p:nvSpPr>
          <p:cNvPr id="206" name="Google Shape;206;p22"/>
          <p:cNvSpPr txBox="1"/>
          <p:nvPr/>
        </p:nvSpPr>
        <p:spPr>
          <a:xfrm>
            <a:off x="251520" y="5224554"/>
            <a:ext cx="514801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200">
                <a:solidFill>
                  <a:schemeClr val="dk1"/>
                </a:solidFill>
                <a:latin typeface="Calibri"/>
                <a:ea typeface="Calibri"/>
                <a:cs typeface="Calibri"/>
                <a:sym typeface="Calibri"/>
              </a:rPr>
              <a:t>京都大学　https://sms.dpri.kyoto-u.ac.jp/konai/major/20120411_173800.html</a:t>
            </a:r>
            <a:endParaRPr sz="1200">
              <a:solidFill>
                <a:schemeClr val="dk1"/>
              </a:solidFill>
              <a:latin typeface="Calibri"/>
              <a:ea typeface="Calibri"/>
              <a:cs typeface="Calibri"/>
              <a:sym typeface="Calibri"/>
            </a:endParaRPr>
          </a:p>
        </p:txBody>
      </p:sp>
      <p:sp>
        <p:nvSpPr>
          <p:cNvPr id="207" name="Google Shape;207;p22"/>
          <p:cNvSpPr/>
          <p:nvPr/>
        </p:nvSpPr>
        <p:spPr>
          <a:xfrm>
            <a:off x="2195736" y="1517694"/>
            <a:ext cx="360040" cy="216024"/>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 name="Google Shape;208;p22"/>
          <p:cNvSpPr/>
          <p:nvPr/>
        </p:nvSpPr>
        <p:spPr>
          <a:xfrm>
            <a:off x="2645506" y="1517694"/>
            <a:ext cx="360040" cy="216024"/>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 name="Google Shape;209;p22"/>
          <p:cNvSpPr txBox="1"/>
          <p:nvPr/>
        </p:nvSpPr>
        <p:spPr>
          <a:xfrm>
            <a:off x="2195736" y="1124744"/>
            <a:ext cx="8771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表面波</a:t>
            </a:r>
            <a:endParaRPr/>
          </a:p>
        </p:txBody>
      </p:sp>
      <p:pic>
        <p:nvPicPr>
          <p:cNvPr id="210" name="Google Shape;210;p22"/>
          <p:cNvPicPr preferRelativeResize="0"/>
          <p:nvPr/>
        </p:nvPicPr>
        <p:blipFill rotWithShape="1">
          <a:blip r:embed="rId4">
            <a:alphaModFix/>
          </a:blip>
          <a:srcRect b="0" l="0" r="0" t="0"/>
          <a:stretch/>
        </p:blipFill>
        <p:spPr>
          <a:xfrm>
            <a:off x="5399533" y="1733717"/>
            <a:ext cx="3744468" cy="2806095"/>
          </a:xfrm>
          <a:prstGeom prst="rect">
            <a:avLst/>
          </a:prstGeom>
          <a:noFill/>
          <a:ln>
            <a:noFill/>
          </a:ln>
        </p:spPr>
      </p:pic>
      <p:sp>
        <p:nvSpPr>
          <p:cNvPr id="211" name="Google Shape;211;p22"/>
          <p:cNvSpPr txBox="1"/>
          <p:nvPr/>
        </p:nvSpPr>
        <p:spPr>
          <a:xfrm>
            <a:off x="5580112" y="4539812"/>
            <a:ext cx="3578224"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200">
                <a:solidFill>
                  <a:schemeClr val="dk1"/>
                </a:solidFill>
                <a:latin typeface="Calibri"/>
                <a:ea typeface="Calibri"/>
                <a:cs typeface="Calibri"/>
                <a:sym typeface="Calibri"/>
              </a:rPr>
              <a:t>京都大学</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ja-JP" sz="900">
                <a:solidFill>
                  <a:schemeClr val="dk1"/>
                </a:solidFill>
                <a:latin typeface="Calibri"/>
                <a:ea typeface="Calibri"/>
                <a:cs typeface="Calibri"/>
                <a:sym typeface="Calibri"/>
              </a:rPr>
              <a:t>http://www-seis1.kugi.kyoto-u.ac.jp/dc/15/modeling/RayleighWave.pdf</a:t>
            </a:r>
            <a:endParaRPr sz="900">
              <a:solidFill>
                <a:schemeClr val="dk1"/>
              </a:solidFill>
              <a:latin typeface="Calibri"/>
              <a:ea typeface="Calibri"/>
              <a:cs typeface="Calibri"/>
              <a:sym typeface="Calibri"/>
            </a:endParaRPr>
          </a:p>
        </p:txBody>
      </p:sp>
      <p:sp>
        <p:nvSpPr>
          <p:cNvPr id="212" name="Google Shape;212;p22"/>
          <p:cNvSpPr txBox="1"/>
          <p:nvPr/>
        </p:nvSpPr>
        <p:spPr>
          <a:xfrm>
            <a:off x="7904131" y="1733717"/>
            <a:ext cx="8050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ラブ波</a:t>
            </a:r>
            <a:endParaRPr/>
          </a:p>
        </p:txBody>
      </p:sp>
      <p:sp>
        <p:nvSpPr>
          <p:cNvPr id="213" name="Google Shape;213;p22"/>
          <p:cNvSpPr txBox="1"/>
          <p:nvPr/>
        </p:nvSpPr>
        <p:spPr>
          <a:xfrm>
            <a:off x="7840335" y="3118623"/>
            <a:ext cx="11961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レイリー波</a:t>
            </a:r>
            <a:endParaRPr/>
          </a:p>
        </p:txBody>
      </p:sp>
      <p:sp>
        <p:nvSpPr>
          <p:cNvPr id="214" name="Google Shape;214;p22"/>
          <p:cNvSpPr txBox="1"/>
          <p:nvPr/>
        </p:nvSpPr>
        <p:spPr>
          <a:xfrm>
            <a:off x="1948489" y="2101040"/>
            <a:ext cx="66877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400">
                <a:solidFill>
                  <a:schemeClr val="dk1"/>
                </a:solidFill>
                <a:latin typeface="Calibri"/>
                <a:ea typeface="Calibri"/>
                <a:cs typeface="Calibri"/>
                <a:sym typeface="Calibri"/>
              </a:rPr>
              <a:t>ラブ波</a:t>
            </a:r>
            <a:endParaRPr/>
          </a:p>
        </p:txBody>
      </p:sp>
      <p:sp>
        <p:nvSpPr>
          <p:cNvPr id="215" name="Google Shape;215;p22"/>
          <p:cNvSpPr txBox="1"/>
          <p:nvPr/>
        </p:nvSpPr>
        <p:spPr>
          <a:xfrm>
            <a:off x="2645506" y="2925138"/>
            <a:ext cx="97174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400">
                <a:solidFill>
                  <a:schemeClr val="dk1"/>
                </a:solidFill>
                <a:latin typeface="Calibri"/>
                <a:ea typeface="Calibri"/>
                <a:cs typeface="Calibri"/>
                <a:sym typeface="Calibri"/>
              </a:rPr>
              <a:t>レイリー波</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3"/>
          <p:cNvSpPr txBox="1"/>
          <p:nvPr>
            <p:ph type="ctrTitle"/>
          </p:nvPr>
        </p:nvSpPr>
        <p:spPr>
          <a:xfrm>
            <a:off x="0" y="0"/>
            <a:ext cx="9144000" cy="650503"/>
          </a:xfrm>
          <a:prstGeom prst="rect">
            <a:avLst/>
          </a:prstGeom>
          <a:solidFill>
            <a:srgbClr val="B6DDE7"/>
          </a:solidFill>
          <a:ln cap="flat" cmpd="sng" w="38100">
            <a:solidFill>
              <a:srgbClr val="7F7F7F"/>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ja-JP"/>
              <a:t>断層の動きと発震機構解</a:t>
            </a:r>
            <a:endParaRPr/>
          </a:p>
        </p:txBody>
      </p:sp>
      <p:pic>
        <p:nvPicPr>
          <p:cNvPr descr="断層運動による岩盤の伸び縮みの図" id="221" name="Google Shape;221;p23"/>
          <p:cNvPicPr preferRelativeResize="0"/>
          <p:nvPr/>
        </p:nvPicPr>
        <p:blipFill rotWithShape="1">
          <a:blip r:embed="rId3">
            <a:alphaModFix/>
          </a:blip>
          <a:srcRect b="0" l="0" r="0" t="0"/>
          <a:stretch/>
        </p:blipFill>
        <p:spPr>
          <a:xfrm>
            <a:off x="55693" y="1600280"/>
            <a:ext cx="4546801" cy="2972261"/>
          </a:xfrm>
          <a:prstGeom prst="rect">
            <a:avLst/>
          </a:prstGeom>
          <a:noFill/>
          <a:ln>
            <a:noFill/>
          </a:ln>
        </p:spPr>
      </p:pic>
      <p:sp>
        <p:nvSpPr>
          <p:cNvPr id="222" name="Google Shape;222;p23"/>
          <p:cNvSpPr txBox="1"/>
          <p:nvPr/>
        </p:nvSpPr>
        <p:spPr>
          <a:xfrm>
            <a:off x="55693" y="6519446"/>
            <a:ext cx="802117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ja-JP" sz="1600" u="none" cap="none" strike="noStrike">
                <a:solidFill>
                  <a:srgbClr val="000000"/>
                </a:solidFill>
                <a:latin typeface="Calibri"/>
                <a:ea typeface="Calibri"/>
                <a:cs typeface="Calibri"/>
                <a:sym typeface="Calibri"/>
              </a:rPr>
              <a:t>（出典：気象庁　</a:t>
            </a:r>
            <a:r>
              <a:rPr b="0" i="0" lang="ja-JP" sz="1600" u="sng" cap="none" strike="noStrike">
                <a:solidFill>
                  <a:schemeClr val="hlink"/>
                </a:solidFill>
                <a:latin typeface="Calibri"/>
                <a:ea typeface="Calibri"/>
                <a:cs typeface="Calibri"/>
                <a:sym typeface="Calibri"/>
                <a:hlinkClick r:id="rId4"/>
              </a:rPr>
              <a:t>https://www.data.jma.go.jp/svd/eqev/data/mech/kaisetu/mechkaisetu.html</a:t>
            </a:r>
            <a:r>
              <a:rPr b="0" i="0" lang="ja-JP" sz="1600" u="none" cap="none" strike="noStrike">
                <a:solidFill>
                  <a:srgbClr val="000000"/>
                </a:solidFill>
                <a:latin typeface="Calibri"/>
                <a:ea typeface="Calibri"/>
                <a:cs typeface="Calibri"/>
                <a:sym typeface="Calibri"/>
              </a:rPr>
              <a:t>）</a:t>
            </a:r>
            <a:endParaRPr/>
          </a:p>
        </p:txBody>
      </p:sp>
      <p:pic>
        <p:nvPicPr>
          <p:cNvPr descr="2000/10/6鳥取県西部地震の初動極性分布図" id="223" name="Google Shape;223;p23"/>
          <p:cNvPicPr preferRelativeResize="0"/>
          <p:nvPr/>
        </p:nvPicPr>
        <p:blipFill rotWithShape="1">
          <a:blip r:embed="rId5">
            <a:alphaModFix/>
          </a:blip>
          <a:srcRect b="0" l="0" r="0" t="0"/>
          <a:stretch/>
        </p:blipFill>
        <p:spPr>
          <a:xfrm>
            <a:off x="4819468" y="1031617"/>
            <a:ext cx="4258292" cy="4197583"/>
          </a:xfrm>
          <a:prstGeom prst="rect">
            <a:avLst/>
          </a:prstGeom>
          <a:noFill/>
          <a:ln>
            <a:noFill/>
          </a:ln>
        </p:spPr>
      </p:pic>
      <p:sp>
        <p:nvSpPr>
          <p:cNvPr id="224" name="Google Shape;224;p23"/>
          <p:cNvSpPr txBox="1"/>
          <p:nvPr/>
        </p:nvSpPr>
        <p:spPr>
          <a:xfrm>
            <a:off x="5047486" y="5301208"/>
            <a:ext cx="3943708"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●押し</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○引き</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（●○は世界共通の表記法）</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水平動でもわかるが通常上下動を見る</a:t>
            </a:r>
            <a:endParaRPr/>
          </a:p>
        </p:txBody>
      </p:sp>
      <p:sp>
        <p:nvSpPr>
          <p:cNvPr id="225" name="Google Shape;225;p23"/>
          <p:cNvSpPr txBox="1"/>
          <p:nvPr/>
        </p:nvSpPr>
        <p:spPr>
          <a:xfrm>
            <a:off x="152806" y="4654877"/>
            <a:ext cx="4666662" cy="646331"/>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P波の最初の動き（初動）がどちらを向いている</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かみれば断層がどのようにずれたかわかる</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4"/>
          <p:cNvSpPr txBox="1"/>
          <p:nvPr>
            <p:ph type="ctrTitle"/>
          </p:nvPr>
        </p:nvSpPr>
        <p:spPr>
          <a:xfrm>
            <a:off x="0" y="0"/>
            <a:ext cx="9144000" cy="650503"/>
          </a:xfrm>
          <a:prstGeom prst="rect">
            <a:avLst/>
          </a:prstGeom>
          <a:solidFill>
            <a:srgbClr val="B6DDE7"/>
          </a:solidFill>
          <a:ln cap="flat" cmpd="sng" w="38100">
            <a:solidFill>
              <a:srgbClr val="7F7F7F"/>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ja-JP"/>
              <a:t>発震機構解（メカニズム解）</a:t>
            </a:r>
            <a:endParaRPr/>
          </a:p>
        </p:txBody>
      </p:sp>
      <p:pic>
        <p:nvPicPr>
          <p:cNvPr descr="観測した初動極性を震源球上に写す" id="231" name="Google Shape;231;p24"/>
          <p:cNvPicPr preferRelativeResize="0"/>
          <p:nvPr/>
        </p:nvPicPr>
        <p:blipFill rotWithShape="1">
          <a:blip r:embed="rId3">
            <a:alphaModFix/>
          </a:blip>
          <a:srcRect b="0" l="0" r="0" t="0"/>
          <a:stretch/>
        </p:blipFill>
        <p:spPr>
          <a:xfrm>
            <a:off x="13590" y="1687670"/>
            <a:ext cx="8996829" cy="3469522"/>
          </a:xfrm>
          <a:prstGeom prst="rect">
            <a:avLst/>
          </a:prstGeom>
          <a:noFill/>
          <a:ln>
            <a:noFill/>
          </a:ln>
        </p:spPr>
      </p:pic>
      <p:sp>
        <p:nvSpPr>
          <p:cNvPr id="232" name="Google Shape;232;p24"/>
          <p:cNvSpPr txBox="1"/>
          <p:nvPr/>
        </p:nvSpPr>
        <p:spPr>
          <a:xfrm>
            <a:off x="198185" y="6459460"/>
            <a:ext cx="882934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出典　気象庁　https://www.data.jma.go.jp/svd/eqev/data/mech/kaisetu/mechkaisetu.html</a:t>
            </a:r>
            <a:endParaRPr b="0" i="0" sz="1800" u="none" cap="none" strike="noStrike">
              <a:solidFill>
                <a:srgbClr val="000000"/>
              </a:solidFill>
              <a:latin typeface="Calibri"/>
              <a:ea typeface="Calibri"/>
              <a:cs typeface="Calibri"/>
              <a:sym typeface="Calibri"/>
            </a:endParaRPr>
          </a:p>
        </p:txBody>
      </p:sp>
      <p:sp>
        <p:nvSpPr>
          <p:cNvPr id="233" name="Google Shape;233;p24"/>
          <p:cNvSpPr txBox="1"/>
          <p:nvPr/>
        </p:nvSpPr>
        <p:spPr>
          <a:xfrm>
            <a:off x="198185" y="845921"/>
            <a:ext cx="8967519"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P波の上下動の初動の分布を読み取れば発震機構解（地震のメカニズム解）が推定できる。</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（発震機構解はどのような力が作用して地震が発生したかを推定できる）</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5"/>
          <p:cNvSpPr txBox="1"/>
          <p:nvPr>
            <p:ph type="ctrTitle"/>
          </p:nvPr>
        </p:nvSpPr>
        <p:spPr>
          <a:xfrm>
            <a:off x="0" y="0"/>
            <a:ext cx="9144000" cy="650503"/>
          </a:xfrm>
          <a:prstGeom prst="rect">
            <a:avLst/>
          </a:prstGeom>
          <a:solidFill>
            <a:srgbClr val="B6DDE7"/>
          </a:solidFill>
          <a:ln cap="flat" cmpd="sng" w="38100">
            <a:solidFill>
              <a:srgbClr val="7F7F7F"/>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ja-JP"/>
              <a:t>発震機構解の表現</a:t>
            </a:r>
            <a:endParaRPr/>
          </a:p>
        </p:txBody>
      </p:sp>
      <p:pic>
        <p:nvPicPr>
          <p:cNvPr descr="逆断層と３次元震源球のイメージ図" id="239" name="Google Shape;239;p25"/>
          <p:cNvPicPr preferRelativeResize="0"/>
          <p:nvPr/>
        </p:nvPicPr>
        <p:blipFill rotWithShape="1">
          <a:blip r:embed="rId3">
            <a:alphaModFix/>
          </a:blip>
          <a:srcRect b="0" l="0" r="0" t="0"/>
          <a:stretch/>
        </p:blipFill>
        <p:spPr>
          <a:xfrm>
            <a:off x="256803" y="1268760"/>
            <a:ext cx="3667125" cy="2333625"/>
          </a:xfrm>
          <a:prstGeom prst="rect">
            <a:avLst/>
          </a:prstGeom>
          <a:noFill/>
          <a:ln>
            <a:noFill/>
          </a:ln>
        </p:spPr>
      </p:pic>
      <p:sp>
        <p:nvSpPr>
          <p:cNvPr id="240" name="Google Shape;240;p25"/>
          <p:cNvSpPr txBox="1"/>
          <p:nvPr/>
        </p:nvSpPr>
        <p:spPr>
          <a:xfrm>
            <a:off x="467544" y="6309320"/>
            <a:ext cx="851393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（気象庁　</a:t>
            </a:r>
            <a:r>
              <a:rPr b="0" i="0" lang="ja-JP" sz="1800" u="sng" cap="none" strike="noStrike">
                <a:solidFill>
                  <a:schemeClr val="hlink"/>
                </a:solidFill>
                <a:latin typeface="Calibri"/>
                <a:ea typeface="Calibri"/>
                <a:cs typeface="Calibri"/>
                <a:sym typeface="Calibri"/>
                <a:hlinkClick r:id="rId4"/>
              </a:rPr>
              <a:t>https://www.data.jma.go.jp/svd/eqev/data/mech/kaisetu/model_gyaku.html</a:t>
            </a:r>
            <a:r>
              <a:rPr b="0" i="0" lang="ja-JP" sz="1800" u="none" cap="none" strike="noStrike">
                <a:solidFill>
                  <a:srgbClr val="000000"/>
                </a:solidFill>
                <a:latin typeface="Calibri"/>
                <a:ea typeface="Calibri"/>
                <a:cs typeface="Calibri"/>
                <a:sym typeface="Calibri"/>
              </a:rPr>
              <a:t>）</a:t>
            </a:r>
            <a:endParaRPr/>
          </a:p>
        </p:txBody>
      </p:sp>
      <p:sp>
        <p:nvSpPr>
          <p:cNvPr id="241" name="Google Shape;241;p25"/>
          <p:cNvSpPr txBox="1"/>
          <p:nvPr/>
        </p:nvSpPr>
        <p:spPr>
          <a:xfrm>
            <a:off x="3923928" y="1281268"/>
            <a:ext cx="4030270" cy="92333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震源を取り囲む小さな球（震源球という）</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を考え、そこに押しと引きの領域を</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プロットすることを考える。</a:t>
            </a:r>
            <a:endParaRPr/>
          </a:p>
        </p:txBody>
      </p:sp>
      <p:sp>
        <p:nvSpPr>
          <p:cNvPr id="242" name="Google Shape;242;p25"/>
          <p:cNvSpPr txBox="1"/>
          <p:nvPr/>
        </p:nvSpPr>
        <p:spPr>
          <a:xfrm>
            <a:off x="985033" y="803610"/>
            <a:ext cx="877163" cy="36933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震源球</a:t>
            </a:r>
            <a:endParaRPr/>
          </a:p>
        </p:txBody>
      </p:sp>
      <p:pic>
        <p:nvPicPr>
          <p:cNvPr descr="図１の球の下半分を上から見ているイメージ図" id="243" name="Google Shape;243;p25"/>
          <p:cNvPicPr preferRelativeResize="0"/>
          <p:nvPr/>
        </p:nvPicPr>
        <p:blipFill rotWithShape="1">
          <a:blip r:embed="rId5">
            <a:alphaModFix/>
          </a:blip>
          <a:srcRect b="0" l="0" r="0" t="0"/>
          <a:stretch/>
        </p:blipFill>
        <p:spPr>
          <a:xfrm>
            <a:off x="256803" y="3684146"/>
            <a:ext cx="2333625" cy="2333625"/>
          </a:xfrm>
          <a:prstGeom prst="rect">
            <a:avLst/>
          </a:prstGeom>
          <a:noFill/>
          <a:ln>
            <a:noFill/>
          </a:ln>
        </p:spPr>
      </p:pic>
      <p:sp>
        <p:nvSpPr>
          <p:cNvPr id="244" name="Google Shape;244;p25"/>
          <p:cNvSpPr txBox="1"/>
          <p:nvPr/>
        </p:nvSpPr>
        <p:spPr>
          <a:xfrm>
            <a:off x="2843808" y="3861048"/>
            <a:ext cx="4083169"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点対象なので、半分（半球）あればよい。</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通常、上から下半分（下半球）を</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みた図を作成する。</a:t>
            </a:r>
            <a:endParaRPr/>
          </a:p>
        </p:txBody>
      </p:sp>
      <p:sp>
        <p:nvSpPr>
          <p:cNvPr id="245" name="Google Shape;245;p25"/>
          <p:cNvSpPr/>
          <p:nvPr/>
        </p:nvSpPr>
        <p:spPr>
          <a:xfrm>
            <a:off x="4154614" y="5135031"/>
            <a:ext cx="360040" cy="173651"/>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6" name="Google Shape;246;p25"/>
          <p:cNvSpPr txBox="1"/>
          <p:nvPr/>
        </p:nvSpPr>
        <p:spPr>
          <a:xfrm>
            <a:off x="3665220" y="5373083"/>
            <a:ext cx="133882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下半球投影</a:t>
            </a:r>
            <a:endParaRPr/>
          </a:p>
        </p:txBody>
      </p:sp>
      <p:sp>
        <p:nvSpPr>
          <p:cNvPr id="247" name="Google Shape;247;p25"/>
          <p:cNvSpPr txBox="1"/>
          <p:nvPr/>
        </p:nvSpPr>
        <p:spPr>
          <a:xfrm>
            <a:off x="2475498" y="5788762"/>
            <a:ext cx="475963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上半球投影もありうるが、通常あまり使わない。</a:t>
            </a:r>
            <a:endParaRPr/>
          </a:p>
        </p:txBody>
      </p:sp>
      <p:pic>
        <p:nvPicPr>
          <p:cNvPr descr="図３のように真上から見たときの見え方" id="248" name="Google Shape;248;p25"/>
          <p:cNvPicPr preferRelativeResize="0"/>
          <p:nvPr/>
        </p:nvPicPr>
        <p:blipFill rotWithShape="1">
          <a:blip r:embed="rId6">
            <a:alphaModFix/>
          </a:blip>
          <a:srcRect b="0" l="0" r="0" t="0"/>
          <a:stretch/>
        </p:blipFill>
        <p:spPr>
          <a:xfrm>
            <a:off x="6787385" y="3408790"/>
            <a:ext cx="2333625" cy="2333625"/>
          </a:xfrm>
          <a:prstGeom prst="rect">
            <a:avLst/>
          </a:prstGeom>
          <a:noFill/>
          <a:ln>
            <a:noFill/>
          </a:ln>
        </p:spPr>
      </p:pic>
      <p:pic>
        <p:nvPicPr>
          <p:cNvPr descr="図１　逆断層の模式図" id="249" name="Google Shape;249;p25"/>
          <p:cNvPicPr preferRelativeResize="0"/>
          <p:nvPr/>
        </p:nvPicPr>
        <p:blipFill rotWithShape="1">
          <a:blip r:embed="rId7">
            <a:alphaModFix/>
          </a:blip>
          <a:srcRect b="0" l="0" r="0" t="0"/>
          <a:stretch/>
        </p:blipFill>
        <p:spPr>
          <a:xfrm>
            <a:off x="2411760" y="1536493"/>
            <a:ext cx="1198772" cy="899079"/>
          </a:xfrm>
          <a:prstGeom prst="rect">
            <a:avLst/>
          </a:prstGeom>
          <a:noFill/>
          <a:ln>
            <a:noFill/>
          </a:ln>
        </p:spPr>
      </p:pic>
      <p:sp>
        <p:nvSpPr>
          <p:cNvPr id="250" name="Google Shape;250;p25"/>
          <p:cNvSpPr txBox="1"/>
          <p:nvPr/>
        </p:nvSpPr>
        <p:spPr>
          <a:xfrm>
            <a:off x="6905638" y="5557749"/>
            <a:ext cx="22942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（通称：ビーチボール）</a:t>
            </a:r>
            <a:endParaRPr/>
          </a:p>
        </p:txBody>
      </p:sp>
      <p:cxnSp>
        <p:nvCxnSpPr>
          <p:cNvPr id="251" name="Google Shape;251;p25"/>
          <p:cNvCxnSpPr>
            <a:endCxn id="242" idx="3"/>
          </p:cNvCxnSpPr>
          <p:nvPr/>
        </p:nvCxnSpPr>
        <p:spPr>
          <a:xfrm rot="10800000">
            <a:off x="1862196" y="988276"/>
            <a:ext cx="2061600" cy="424500"/>
          </a:xfrm>
          <a:prstGeom prst="straightConnector1">
            <a:avLst/>
          </a:prstGeom>
          <a:noFill/>
          <a:ln cap="flat" cmpd="sng" w="9525">
            <a:solidFill>
              <a:srgbClr val="4A7DBA"/>
            </a:solidFill>
            <a:prstDash val="solid"/>
            <a:round/>
            <a:headEnd len="sm" w="sm"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6"/>
          <p:cNvSpPr txBox="1"/>
          <p:nvPr>
            <p:ph type="ctrTitle"/>
          </p:nvPr>
        </p:nvSpPr>
        <p:spPr>
          <a:xfrm>
            <a:off x="0" y="0"/>
            <a:ext cx="9144000" cy="650503"/>
          </a:xfrm>
          <a:prstGeom prst="rect">
            <a:avLst/>
          </a:prstGeom>
          <a:solidFill>
            <a:srgbClr val="B6DDE7"/>
          </a:solidFill>
          <a:ln cap="flat" cmpd="sng" w="38100">
            <a:solidFill>
              <a:srgbClr val="7F7F7F"/>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ja-JP"/>
              <a:t>地震の2つの節面</a:t>
            </a:r>
            <a:endParaRPr/>
          </a:p>
        </p:txBody>
      </p:sp>
      <p:pic>
        <p:nvPicPr>
          <p:cNvPr descr="図１　逆断層の模式図" id="257" name="Google Shape;257;p26"/>
          <p:cNvPicPr preferRelativeResize="0"/>
          <p:nvPr/>
        </p:nvPicPr>
        <p:blipFill rotWithShape="1">
          <a:blip r:embed="rId3">
            <a:alphaModFix/>
          </a:blip>
          <a:srcRect b="0" l="0" r="0" t="0"/>
          <a:stretch/>
        </p:blipFill>
        <p:spPr>
          <a:xfrm>
            <a:off x="919885" y="1237898"/>
            <a:ext cx="2388256" cy="1791192"/>
          </a:xfrm>
          <a:prstGeom prst="rect">
            <a:avLst/>
          </a:prstGeom>
          <a:noFill/>
          <a:ln>
            <a:noFill/>
          </a:ln>
        </p:spPr>
      </p:pic>
      <p:pic>
        <p:nvPicPr>
          <p:cNvPr descr="図５　図１の断層面と直交する断層の模式図" id="258" name="Google Shape;258;p26"/>
          <p:cNvPicPr preferRelativeResize="0"/>
          <p:nvPr/>
        </p:nvPicPr>
        <p:blipFill rotWithShape="1">
          <a:blip r:embed="rId4">
            <a:alphaModFix/>
          </a:blip>
          <a:srcRect b="0" l="0" r="0" t="0"/>
          <a:stretch/>
        </p:blipFill>
        <p:spPr>
          <a:xfrm>
            <a:off x="6251426" y="1156361"/>
            <a:ext cx="2471514" cy="1853636"/>
          </a:xfrm>
          <a:prstGeom prst="rect">
            <a:avLst/>
          </a:prstGeom>
          <a:noFill/>
          <a:ln>
            <a:noFill/>
          </a:ln>
        </p:spPr>
      </p:pic>
      <p:pic>
        <p:nvPicPr>
          <p:cNvPr descr="図６　図５の逆断層に対応した震源球も図２と同じ" id="259" name="Google Shape;259;p26"/>
          <p:cNvPicPr preferRelativeResize="0"/>
          <p:nvPr/>
        </p:nvPicPr>
        <p:blipFill rotWithShape="1">
          <a:blip r:embed="rId5">
            <a:alphaModFix/>
          </a:blip>
          <a:srcRect b="0" l="0" r="0" t="0"/>
          <a:stretch/>
        </p:blipFill>
        <p:spPr>
          <a:xfrm>
            <a:off x="6372200" y="3360055"/>
            <a:ext cx="2471514" cy="2471514"/>
          </a:xfrm>
          <a:prstGeom prst="rect">
            <a:avLst/>
          </a:prstGeom>
          <a:noFill/>
          <a:ln>
            <a:noFill/>
          </a:ln>
        </p:spPr>
      </p:pic>
      <p:pic>
        <p:nvPicPr>
          <p:cNvPr descr="逆断層と３次元震源球のイメージ図" id="260" name="Google Shape;260;p26"/>
          <p:cNvPicPr preferRelativeResize="0"/>
          <p:nvPr/>
        </p:nvPicPr>
        <p:blipFill rotWithShape="1">
          <a:blip r:embed="rId6">
            <a:alphaModFix/>
          </a:blip>
          <a:srcRect b="0" l="0" r="0" t="0"/>
          <a:stretch/>
        </p:blipFill>
        <p:spPr>
          <a:xfrm>
            <a:off x="919885" y="3429000"/>
            <a:ext cx="3667125" cy="2333625"/>
          </a:xfrm>
          <a:prstGeom prst="rect">
            <a:avLst/>
          </a:prstGeom>
          <a:noFill/>
          <a:ln>
            <a:noFill/>
          </a:ln>
        </p:spPr>
      </p:pic>
      <p:sp>
        <p:nvSpPr>
          <p:cNvPr id="261" name="Google Shape;261;p26"/>
          <p:cNvSpPr/>
          <p:nvPr/>
        </p:nvSpPr>
        <p:spPr>
          <a:xfrm>
            <a:off x="4788024" y="4221088"/>
            <a:ext cx="1368152" cy="650503"/>
          </a:xfrm>
          <a:prstGeom prst="lef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2" name="Google Shape;262;p26"/>
          <p:cNvSpPr txBox="1"/>
          <p:nvPr/>
        </p:nvSpPr>
        <p:spPr>
          <a:xfrm>
            <a:off x="4951618" y="3843406"/>
            <a:ext cx="14205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全く同じ分布</a:t>
            </a:r>
            <a:endParaRPr/>
          </a:p>
        </p:txBody>
      </p:sp>
      <p:sp>
        <p:nvSpPr>
          <p:cNvPr id="263" name="Google Shape;263;p26"/>
          <p:cNvSpPr txBox="1"/>
          <p:nvPr/>
        </p:nvSpPr>
        <p:spPr>
          <a:xfrm>
            <a:off x="1322299" y="5839369"/>
            <a:ext cx="754084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どちらのタイプの断層からも同じ地震波を出す（地震波から区別不可能）</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（断層の広がりを考慮すれば違いは識別できるが、必ずできるわけでもない）</a:t>
            </a:r>
            <a:endParaRPr b="0" i="0" sz="1800" u="none" cap="none" strike="noStrike">
              <a:solidFill>
                <a:srgbClr val="000000"/>
              </a:solidFill>
              <a:latin typeface="Calibri"/>
              <a:ea typeface="Calibri"/>
              <a:cs typeface="Calibri"/>
              <a:sym typeface="Calibri"/>
            </a:endParaRPr>
          </a:p>
        </p:txBody>
      </p:sp>
      <p:sp>
        <p:nvSpPr>
          <p:cNvPr id="264" name="Google Shape;264;p26"/>
          <p:cNvSpPr txBox="1"/>
          <p:nvPr/>
        </p:nvSpPr>
        <p:spPr>
          <a:xfrm>
            <a:off x="467544" y="6421414"/>
            <a:ext cx="828310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気象庁　https://www.data.jma.go.jp/svd/eqev/data/mech/kaisetu/model_gyaku.html</a:t>
            </a:r>
            <a:endParaRPr b="0" i="0" sz="1800" u="none" cap="none" strike="noStrike">
              <a:solidFill>
                <a:srgbClr val="000000"/>
              </a:solidFill>
              <a:latin typeface="Calibri"/>
              <a:ea typeface="Calibri"/>
              <a:cs typeface="Calibri"/>
              <a:sym typeface="Calibri"/>
            </a:endParaRPr>
          </a:p>
        </p:txBody>
      </p:sp>
      <p:sp>
        <p:nvSpPr>
          <p:cNvPr id="265" name="Google Shape;265;p26"/>
          <p:cNvSpPr txBox="1"/>
          <p:nvPr/>
        </p:nvSpPr>
        <p:spPr>
          <a:xfrm>
            <a:off x="4166235" y="2328681"/>
            <a:ext cx="1338828" cy="36933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（共役断層）</a:t>
            </a:r>
            <a:endParaRPr/>
          </a:p>
        </p:txBody>
      </p:sp>
      <p:sp>
        <p:nvSpPr>
          <p:cNvPr id="266" name="Google Shape;266;p26"/>
          <p:cNvSpPr/>
          <p:nvPr/>
        </p:nvSpPr>
        <p:spPr>
          <a:xfrm>
            <a:off x="3419872" y="1873448"/>
            <a:ext cx="2831554" cy="444051"/>
          </a:xfrm>
          <a:prstGeom prst="lef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7"/>
          <p:cNvSpPr txBox="1"/>
          <p:nvPr>
            <p:ph type="ctrTitle"/>
          </p:nvPr>
        </p:nvSpPr>
        <p:spPr>
          <a:xfrm>
            <a:off x="0" y="0"/>
            <a:ext cx="9144000" cy="650503"/>
          </a:xfrm>
          <a:prstGeom prst="rect">
            <a:avLst/>
          </a:prstGeom>
          <a:solidFill>
            <a:srgbClr val="B6DDE7"/>
          </a:solidFill>
          <a:ln cap="flat" cmpd="sng" w="38100">
            <a:solidFill>
              <a:srgbClr val="7F7F7F"/>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ja-JP"/>
              <a:t>発震機構解</a:t>
            </a:r>
            <a:endParaRPr/>
          </a:p>
        </p:txBody>
      </p:sp>
      <p:pic>
        <p:nvPicPr>
          <p:cNvPr id="272" name="Google Shape;272;p27"/>
          <p:cNvPicPr preferRelativeResize="0"/>
          <p:nvPr/>
        </p:nvPicPr>
        <p:blipFill rotWithShape="1">
          <a:blip r:embed="rId3">
            <a:alphaModFix/>
          </a:blip>
          <a:srcRect b="0" l="0" r="0" t="0"/>
          <a:stretch/>
        </p:blipFill>
        <p:spPr>
          <a:xfrm>
            <a:off x="1259632" y="1123009"/>
            <a:ext cx="6840760" cy="5258319"/>
          </a:xfrm>
          <a:prstGeom prst="rect">
            <a:avLst/>
          </a:prstGeom>
          <a:noFill/>
          <a:ln>
            <a:noFill/>
          </a:ln>
        </p:spPr>
      </p:pic>
      <p:sp>
        <p:nvSpPr>
          <p:cNvPr id="273" name="Google Shape;273;p27"/>
          <p:cNvSpPr txBox="1"/>
          <p:nvPr/>
        </p:nvSpPr>
        <p:spPr>
          <a:xfrm>
            <a:off x="2123728" y="6381328"/>
            <a:ext cx="374012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（地球ダイナミクス、山本、朝倉書店）</a:t>
            </a:r>
            <a:endParaRPr/>
          </a:p>
        </p:txBody>
      </p:sp>
      <p:sp>
        <p:nvSpPr>
          <p:cNvPr id="274" name="Google Shape;274;p27"/>
          <p:cNvSpPr txBox="1"/>
          <p:nvPr/>
        </p:nvSpPr>
        <p:spPr>
          <a:xfrm>
            <a:off x="2699792" y="3401414"/>
            <a:ext cx="472638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（4象限型）　　（中央が引き）　　（中央が押し）</a:t>
            </a:r>
            <a:endParaRPr/>
          </a:p>
        </p:txBody>
      </p:sp>
      <p:cxnSp>
        <p:nvCxnSpPr>
          <p:cNvPr id="275" name="Google Shape;275;p27"/>
          <p:cNvCxnSpPr>
            <a:stCxn id="276" idx="1"/>
          </p:cNvCxnSpPr>
          <p:nvPr/>
        </p:nvCxnSpPr>
        <p:spPr>
          <a:xfrm flipH="1">
            <a:off x="6228300" y="1212800"/>
            <a:ext cx="617100" cy="786600"/>
          </a:xfrm>
          <a:prstGeom prst="straightConnector1">
            <a:avLst/>
          </a:prstGeom>
          <a:noFill/>
          <a:ln cap="flat" cmpd="sng" w="28575">
            <a:solidFill>
              <a:srgbClr val="4A7DBA"/>
            </a:solidFill>
            <a:prstDash val="solid"/>
            <a:round/>
            <a:headEnd len="sm" w="sm" type="none"/>
            <a:tailEnd len="med" w="med" type="triangle"/>
          </a:ln>
        </p:spPr>
      </p:cxnSp>
      <p:sp>
        <p:nvSpPr>
          <p:cNvPr id="276" name="Google Shape;276;p27"/>
          <p:cNvSpPr txBox="1"/>
          <p:nvPr/>
        </p:nvSpPr>
        <p:spPr>
          <a:xfrm>
            <a:off x="6845400" y="1028134"/>
            <a:ext cx="1492716" cy="36933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真ん中が押し</a:t>
            </a:r>
            <a:endParaRPr/>
          </a:p>
        </p:txBody>
      </p:sp>
      <p:sp>
        <p:nvSpPr>
          <p:cNvPr id="277" name="Google Shape;277;p27"/>
          <p:cNvSpPr/>
          <p:nvPr/>
        </p:nvSpPr>
        <p:spPr>
          <a:xfrm>
            <a:off x="5652120" y="2996952"/>
            <a:ext cx="1512168" cy="332454"/>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8" name="Google Shape;278;p27"/>
          <p:cNvSpPr/>
          <p:nvPr/>
        </p:nvSpPr>
        <p:spPr>
          <a:xfrm>
            <a:off x="3987552" y="3032956"/>
            <a:ext cx="1512168" cy="332454"/>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9" name="Google Shape;279;p27"/>
          <p:cNvSpPr/>
          <p:nvPr/>
        </p:nvSpPr>
        <p:spPr>
          <a:xfrm>
            <a:off x="2332803" y="3023240"/>
            <a:ext cx="1512168" cy="332454"/>
          </a:xfrm>
          <a:prstGeom prst="rect">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280" name="Google Shape;280;p27"/>
          <p:cNvCxnSpPr/>
          <p:nvPr/>
        </p:nvCxnSpPr>
        <p:spPr>
          <a:xfrm flipH="1">
            <a:off x="4799219" y="1212800"/>
            <a:ext cx="132821" cy="786606"/>
          </a:xfrm>
          <a:prstGeom prst="straightConnector1">
            <a:avLst/>
          </a:prstGeom>
          <a:noFill/>
          <a:ln cap="flat" cmpd="sng" w="28575">
            <a:solidFill>
              <a:srgbClr val="4A7DBA"/>
            </a:solidFill>
            <a:prstDash val="solid"/>
            <a:round/>
            <a:headEnd len="sm" w="sm" type="none"/>
            <a:tailEnd len="med" w="med" type="triangle"/>
          </a:ln>
        </p:spPr>
      </p:cxnSp>
      <p:sp>
        <p:nvSpPr>
          <p:cNvPr id="281" name="Google Shape;281;p27"/>
          <p:cNvSpPr txBox="1"/>
          <p:nvPr/>
        </p:nvSpPr>
        <p:spPr>
          <a:xfrm>
            <a:off x="4297718" y="843398"/>
            <a:ext cx="1515158" cy="36933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真ん中が引き</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8"/>
          <p:cNvSpPr txBox="1"/>
          <p:nvPr>
            <p:ph type="ctrTitle"/>
          </p:nvPr>
        </p:nvSpPr>
        <p:spPr>
          <a:xfrm>
            <a:off x="0" y="0"/>
            <a:ext cx="9144000" cy="650503"/>
          </a:xfrm>
          <a:prstGeom prst="rect">
            <a:avLst/>
          </a:prstGeom>
          <a:solidFill>
            <a:srgbClr val="B6DDE7"/>
          </a:solidFill>
          <a:ln cap="flat" cmpd="sng" w="38100">
            <a:solidFill>
              <a:srgbClr val="7F7F7F"/>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ja-JP"/>
              <a:t>右よこずれと左よこずれ</a:t>
            </a:r>
            <a:endParaRPr/>
          </a:p>
        </p:txBody>
      </p:sp>
      <p:sp>
        <p:nvSpPr>
          <p:cNvPr id="287" name="Google Shape;287;p28"/>
          <p:cNvSpPr txBox="1"/>
          <p:nvPr/>
        </p:nvSpPr>
        <p:spPr>
          <a:xfrm>
            <a:off x="5907688" y="6260384"/>
            <a:ext cx="321754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(笠原、地震の力学、鹿島出版）</a:t>
            </a:r>
            <a:endParaRPr/>
          </a:p>
        </p:txBody>
      </p:sp>
      <p:pic>
        <p:nvPicPr>
          <p:cNvPr id="288" name="Google Shape;288;p28"/>
          <p:cNvPicPr preferRelativeResize="0"/>
          <p:nvPr/>
        </p:nvPicPr>
        <p:blipFill rotWithShape="1">
          <a:blip r:embed="rId3">
            <a:alphaModFix/>
          </a:blip>
          <a:srcRect b="0" l="0" r="0" t="0"/>
          <a:stretch/>
        </p:blipFill>
        <p:spPr>
          <a:xfrm>
            <a:off x="1115616" y="1268760"/>
            <a:ext cx="2880320" cy="3369102"/>
          </a:xfrm>
          <a:prstGeom prst="rect">
            <a:avLst/>
          </a:prstGeom>
          <a:noFill/>
          <a:ln>
            <a:noFill/>
          </a:ln>
        </p:spPr>
      </p:pic>
      <p:pic>
        <p:nvPicPr>
          <p:cNvPr id="289" name="Google Shape;289;p28"/>
          <p:cNvPicPr preferRelativeResize="0"/>
          <p:nvPr/>
        </p:nvPicPr>
        <p:blipFill rotWithShape="1">
          <a:blip r:embed="rId3">
            <a:alphaModFix/>
          </a:blip>
          <a:srcRect b="0" l="0" r="0" t="0"/>
          <a:stretch/>
        </p:blipFill>
        <p:spPr>
          <a:xfrm>
            <a:off x="4932040" y="1280944"/>
            <a:ext cx="2880320" cy="3369102"/>
          </a:xfrm>
          <a:prstGeom prst="rect">
            <a:avLst/>
          </a:prstGeom>
          <a:noFill/>
          <a:ln>
            <a:noFill/>
          </a:ln>
        </p:spPr>
      </p:pic>
      <p:cxnSp>
        <p:nvCxnSpPr>
          <p:cNvPr id="290" name="Google Shape;290;p28"/>
          <p:cNvCxnSpPr/>
          <p:nvPr/>
        </p:nvCxnSpPr>
        <p:spPr>
          <a:xfrm>
            <a:off x="1547664" y="2953311"/>
            <a:ext cx="2232248" cy="0"/>
          </a:xfrm>
          <a:prstGeom prst="straightConnector1">
            <a:avLst/>
          </a:prstGeom>
          <a:noFill/>
          <a:ln cap="flat" cmpd="sng" w="28575">
            <a:solidFill>
              <a:srgbClr val="FF0000"/>
            </a:solidFill>
            <a:prstDash val="solid"/>
            <a:round/>
            <a:headEnd len="sm" w="sm" type="none"/>
            <a:tailEnd len="sm" w="sm" type="none"/>
          </a:ln>
        </p:spPr>
      </p:cxnSp>
      <p:cxnSp>
        <p:nvCxnSpPr>
          <p:cNvPr id="291" name="Google Shape;291;p28"/>
          <p:cNvCxnSpPr/>
          <p:nvPr/>
        </p:nvCxnSpPr>
        <p:spPr>
          <a:xfrm>
            <a:off x="1259632" y="2276872"/>
            <a:ext cx="576064" cy="676439"/>
          </a:xfrm>
          <a:prstGeom prst="straightConnector1">
            <a:avLst/>
          </a:prstGeom>
          <a:noFill/>
          <a:ln cap="flat" cmpd="sng" w="9525">
            <a:solidFill>
              <a:srgbClr val="4A7DBA"/>
            </a:solidFill>
            <a:prstDash val="solid"/>
            <a:round/>
            <a:headEnd len="sm" w="sm" type="none"/>
            <a:tailEnd len="med" w="med" type="triangle"/>
          </a:ln>
        </p:spPr>
      </p:cxnSp>
      <p:sp>
        <p:nvSpPr>
          <p:cNvPr id="292" name="Google Shape;292;p28"/>
          <p:cNvSpPr txBox="1"/>
          <p:nvPr/>
        </p:nvSpPr>
        <p:spPr>
          <a:xfrm>
            <a:off x="382469" y="2092205"/>
            <a:ext cx="87716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断層面</a:t>
            </a:r>
            <a:endParaRPr/>
          </a:p>
        </p:txBody>
      </p:sp>
      <p:cxnSp>
        <p:nvCxnSpPr>
          <p:cNvPr id="293" name="Google Shape;293;p28"/>
          <p:cNvCxnSpPr/>
          <p:nvPr/>
        </p:nvCxnSpPr>
        <p:spPr>
          <a:xfrm>
            <a:off x="2123728" y="2420888"/>
            <a:ext cx="1080120" cy="0"/>
          </a:xfrm>
          <a:prstGeom prst="straightConnector1">
            <a:avLst/>
          </a:prstGeom>
          <a:noFill/>
          <a:ln cap="flat" cmpd="sng" w="38100">
            <a:solidFill>
              <a:srgbClr val="4A7DBA"/>
            </a:solidFill>
            <a:prstDash val="solid"/>
            <a:round/>
            <a:headEnd len="sm" w="sm" type="none"/>
            <a:tailEnd len="med" w="med" type="triangle"/>
          </a:ln>
        </p:spPr>
      </p:cxnSp>
      <p:cxnSp>
        <p:nvCxnSpPr>
          <p:cNvPr id="294" name="Google Shape;294;p28"/>
          <p:cNvCxnSpPr/>
          <p:nvPr/>
        </p:nvCxnSpPr>
        <p:spPr>
          <a:xfrm rot="10800000">
            <a:off x="2123728" y="3429000"/>
            <a:ext cx="1080120" cy="0"/>
          </a:xfrm>
          <a:prstGeom prst="straightConnector1">
            <a:avLst/>
          </a:prstGeom>
          <a:noFill/>
          <a:ln cap="flat" cmpd="sng" w="38100">
            <a:solidFill>
              <a:srgbClr val="4A7DBA"/>
            </a:solidFill>
            <a:prstDash val="solid"/>
            <a:round/>
            <a:headEnd len="sm" w="sm" type="none"/>
            <a:tailEnd len="med" w="med" type="triangle"/>
          </a:ln>
        </p:spPr>
      </p:cxnSp>
      <p:sp>
        <p:nvSpPr>
          <p:cNvPr id="295" name="Google Shape;295;p28"/>
          <p:cNvSpPr txBox="1"/>
          <p:nvPr/>
        </p:nvSpPr>
        <p:spPr>
          <a:xfrm>
            <a:off x="1948376" y="4728209"/>
            <a:ext cx="1255472" cy="36933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右よこずれ</a:t>
            </a:r>
            <a:endParaRPr/>
          </a:p>
        </p:txBody>
      </p:sp>
      <p:cxnSp>
        <p:nvCxnSpPr>
          <p:cNvPr id="296" name="Google Shape;296;p28"/>
          <p:cNvCxnSpPr/>
          <p:nvPr/>
        </p:nvCxnSpPr>
        <p:spPr>
          <a:xfrm rot="10800000">
            <a:off x="6516216" y="1844824"/>
            <a:ext cx="0" cy="2232248"/>
          </a:xfrm>
          <a:prstGeom prst="straightConnector1">
            <a:avLst/>
          </a:prstGeom>
          <a:noFill/>
          <a:ln cap="flat" cmpd="sng" w="28575">
            <a:solidFill>
              <a:srgbClr val="FF0000"/>
            </a:solidFill>
            <a:prstDash val="solid"/>
            <a:round/>
            <a:headEnd len="sm" w="sm" type="none"/>
            <a:tailEnd len="sm" w="sm" type="none"/>
          </a:ln>
        </p:spPr>
      </p:cxnSp>
      <p:cxnSp>
        <p:nvCxnSpPr>
          <p:cNvPr id="297" name="Google Shape;297;p28"/>
          <p:cNvCxnSpPr/>
          <p:nvPr/>
        </p:nvCxnSpPr>
        <p:spPr>
          <a:xfrm>
            <a:off x="5907688" y="1426918"/>
            <a:ext cx="576064" cy="676439"/>
          </a:xfrm>
          <a:prstGeom prst="straightConnector1">
            <a:avLst/>
          </a:prstGeom>
          <a:noFill/>
          <a:ln cap="flat" cmpd="sng" w="9525">
            <a:solidFill>
              <a:srgbClr val="4A7DBA"/>
            </a:solidFill>
            <a:prstDash val="solid"/>
            <a:round/>
            <a:headEnd len="sm" w="sm" type="none"/>
            <a:tailEnd len="med" w="med" type="triangle"/>
          </a:ln>
        </p:spPr>
      </p:cxnSp>
      <p:sp>
        <p:nvSpPr>
          <p:cNvPr id="298" name="Google Shape;298;p28"/>
          <p:cNvSpPr txBox="1"/>
          <p:nvPr/>
        </p:nvSpPr>
        <p:spPr>
          <a:xfrm>
            <a:off x="5030525" y="1242251"/>
            <a:ext cx="87716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断層面</a:t>
            </a:r>
            <a:endParaRPr/>
          </a:p>
        </p:txBody>
      </p:sp>
      <p:cxnSp>
        <p:nvCxnSpPr>
          <p:cNvPr id="299" name="Google Shape;299;p28"/>
          <p:cNvCxnSpPr/>
          <p:nvPr/>
        </p:nvCxnSpPr>
        <p:spPr>
          <a:xfrm>
            <a:off x="5943692" y="2467831"/>
            <a:ext cx="0" cy="1033177"/>
          </a:xfrm>
          <a:prstGeom prst="straightConnector1">
            <a:avLst/>
          </a:prstGeom>
          <a:noFill/>
          <a:ln cap="flat" cmpd="sng" w="38100">
            <a:solidFill>
              <a:srgbClr val="4A7DBA"/>
            </a:solidFill>
            <a:prstDash val="solid"/>
            <a:round/>
            <a:headEnd len="sm" w="sm" type="none"/>
            <a:tailEnd len="med" w="med" type="triangle"/>
          </a:ln>
        </p:spPr>
      </p:cxnSp>
      <p:cxnSp>
        <p:nvCxnSpPr>
          <p:cNvPr id="300" name="Google Shape;300;p28"/>
          <p:cNvCxnSpPr/>
          <p:nvPr/>
        </p:nvCxnSpPr>
        <p:spPr>
          <a:xfrm rot="10800000">
            <a:off x="7064648" y="2461537"/>
            <a:ext cx="0" cy="976029"/>
          </a:xfrm>
          <a:prstGeom prst="straightConnector1">
            <a:avLst/>
          </a:prstGeom>
          <a:noFill/>
          <a:ln cap="flat" cmpd="sng" w="38100">
            <a:solidFill>
              <a:srgbClr val="4A7DBA"/>
            </a:solidFill>
            <a:prstDash val="solid"/>
            <a:round/>
            <a:headEnd len="sm" w="sm" type="none"/>
            <a:tailEnd len="med" w="med" type="triangle"/>
          </a:ln>
        </p:spPr>
      </p:cxnSp>
      <p:sp>
        <p:nvSpPr>
          <p:cNvPr id="301" name="Google Shape;301;p28"/>
          <p:cNvSpPr txBox="1"/>
          <p:nvPr/>
        </p:nvSpPr>
        <p:spPr>
          <a:xfrm>
            <a:off x="5963922" y="4771102"/>
            <a:ext cx="1255472" cy="36933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左よこずれ</a:t>
            </a:r>
            <a:endParaRPr/>
          </a:p>
        </p:txBody>
      </p:sp>
      <p:sp>
        <p:nvSpPr>
          <p:cNvPr id="302" name="Google Shape;302;p28"/>
          <p:cNvSpPr txBox="1"/>
          <p:nvPr/>
        </p:nvSpPr>
        <p:spPr>
          <a:xfrm>
            <a:off x="1566104" y="5449123"/>
            <a:ext cx="6205545" cy="36933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同じ力学的な場で、右横ずれも左横ずれもどうちらも起きうる</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9"/>
          <p:cNvSpPr txBox="1"/>
          <p:nvPr>
            <p:ph type="ctrTitle"/>
          </p:nvPr>
        </p:nvSpPr>
        <p:spPr>
          <a:xfrm>
            <a:off x="0" y="0"/>
            <a:ext cx="9144000" cy="650503"/>
          </a:xfrm>
          <a:prstGeom prst="rect">
            <a:avLst/>
          </a:prstGeom>
          <a:solidFill>
            <a:srgbClr val="B6DDE7"/>
          </a:solidFill>
          <a:ln cap="flat" cmpd="sng" w="38100">
            <a:solidFill>
              <a:srgbClr val="7F7F7F"/>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ja-JP"/>
              <a:t>断層パラメーター</a:t>
            </a:r>
            <a:endParaRPr/>
          </a:p>
        </p:txBody>
      </p:sp>
      <p:pic>
        <p:nvPicPr>
          <p:cNvPr descr="断層パラメータの解説図" id="308" name="Google Shape;308;p29"/>
          <p:cNvPicPr preferRelativeResize="0"/>
          <p:nvPr/>
        </p:nvPicPr>
        <p:blipFill rotWithShape="1">
          <a:blip r:embed="rId3">
            <a:alphaModFix/>
          </a:blip>
          <a:srcRect b="0" l="0" r="0" t="0"/>
          <a:stretch/>
        </p:blipFill>
        <p:spPr>
          <a:xfrm>
            <a:off x="1547664" y="1198671"/>
            <a:ext cx="6832227" cy="4430184"/>
          </a:xfrm>
          <a:prstGeom prst="rect">
            <a:avLst/>
          </a:prstGeom>
          <a:noFill/>
          <a:ln>
            <a:noFill/>
          </a:ln>
        </p:spPr>
      </p:pic>
      <p:sp>
        <p:nvSpPr>
          <p:cNvPr id="309" name="Google Shape;309;p29"/>
          <p:cNvSpPr txBox="1"/>
          <p:nvPr/>
        </p:nvSpPr>
        <p:spPr>
          <a:xfrm>
            <a:off x="467544" y="6022832"/>
            <a:ext cx="856895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（気象庁　https://www.data.jma.go.jp/svd/eqev/data/mech/kaisetu/mechkaisetu2.html）</a:t>
            </a:r>
            <a:endParaRPr b="0" i="0" sz="1800" u="none" cap="none" strike="noStrike">
              <a:solidFill>
                <a:srgbClr val="000000"/>
              </a:solidFill>
              <a:latin typeface="Calibri"/>
              <a:ea typeface="Calibri"/>
              <a:cs typeface="Calibri"/>
              <a:sym typeface="Calibri"/>
            </a:endParaRPr>
          </a:p>
        </p:txBody>
      </p:sp>
      <p:sp>
        <p:nvSpPr>
          <p:cNvPr id="310" name="Google Shape;310;p29"/>
          <p:cNvSpPr txBox="1"/>
          <p:nvPr/>
        </p:nvSpPr>
        <p:spPr>
          <a:xfrm>
            <a:off x="5220072" y="4653136"/>
            <a:ext cx="72391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800"/>
              <a:buFont typeface="Calibri"/>
              <a:buNone/>
            </a:pPr>
            <a:r>
              <a:rPr b="0" i="0" lang="ja-JP" sz="1800" u="none" cap="none" strike="noStrike">
                <a:solidFill>
                  <a:srgbClr val="FF0000"/>
                </a:solidFill>
                <a:latin typeface="Calibri"/>
                <a:ea typeface="Calibri"/>
                <a:cs typeface="Calibri"/>
                <a:sym typeface="Calibri"/>
              </a:rPr>
              <a:t>(rake)</a:t>
            </a:r>
            <a:endParaRPr b="0" i="0" sz="1800" u="none" cap="none" strike="noStrike">
              <a:solidFill>
                <a:srgbClr val="FF0000"/>
              </a:solidFill>
              <a:latin typeface="Calibri"/>
              <a:ea typeface="Calibri"/>
              <a:cs typeface="Calibri"/>
              <a:sym typeface="Calibri"/>
            </a:endParaRPr>
          </a:p>
        </p:txBody>
      </p:sp>
      <p:sp>
        <p:nvSpPr>
          <p:cNvPr id="311" name="Google Shape;311;p29"/>
          <p:cNvSpPr txBox="1"/>
          <p:nvPr/>
        </p:nvSpPr>
        <p:spPr>
          <a:xfrm>
            <a:off x="7164288" y="4283804"/>
            <a:ext cx="148630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λ＞0　逆断層</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λ＜0　正断層</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0"/>
          <p:cNvSpPr txBox="1"/>
          <p:nvPr>
            <p:ph type="ctrTitle"/>
          </p:nvPr>
        </p:nvSpPr>
        <p:spPr>
          <a:xfrm>
            <a:off x="0" y="0"/>
            <a:ext cx="9144000" cy="650503"/>
          </a:xfrm>
          <a:prstGeom prst="rect">
            <a:avLst/>
          </a:prstGeom>
          <a:solidFill>
            <a:srgbClr val="B6DDE7"/>
          </a:solidFill>
          <a:ln cap="flat" cmpd="sng" w="38100">
            <a:solidFill>
              <a:srgbClr val="7F7F7F"/>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ja-JP"/>
              <a:t>地震の発生状況（日本）</a:t>
            </a:r>
            <a:endParaRPr/>
          </a:p>
        </p:txBody>
      </p:sp>
      <p:sp>
        <p:nvSpPr>
          <p:cNvPr id="317" name="Google Shape;317;p30"/>
          <p:cNvSpPr txBox="1"/>
          <p:nvPr/>
        </p:nvSpPr>
        <p:spPr>
          <a:xfrm>
            <a:off x="2555776" y="1412776"/>
            <a:ext cx="264367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未解決</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ja-JP" sz="1800">
                <a:solidFill>
                  <a:schemeClr val="dk1"/>
                </a:solidFill>
                <a:latin typeface="Calibri"/>
                <a:ea typeface="Calibri"/>
                <a:cs typeface="Calibri"/>
                <a:sym typeface="Calibri"/>
              </a:rPr>
              <a:t>楕円体の引力の式</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ja-JP" sz="1800">
                <a:solidFill>
                  <a:schemeClr val="dk1"/>
                </a:solidFill>
                <a:latin typeface="Calibri"/>
                <a:ea typeface="Calibri"/>
                <a:cs typeface="Calibri"/>
                <a:sym typeface="Calibri"/>
              </a:rPr>
              <a:t>回転エネルギーがなぜ負</a:t>
            </a:r>
            <a:endParaRPr sz="1800">
              <a:solidFill>
                <a:schemeClr val="dk1"/>
              </a:solidFill>
              <a:latin typeface="Calibri"/>
              <a:ea typeface="Calibri"/>
              <a:cs typeface="Calibri"/>
              <a:sym typeface="Calibri"/>
            </a:endParaRPr>
          </a:p>
        </p:txBody>
      </p:sp>
      <p:pic>
        <p:nvPicPr>
          <p:cNvPr id="318" name="Google Shape;318;p30"/>
          <p:cNvPicPr preferRelativeResize="0"/>
          <p:nvPr/>
        </p:nvPicPr>
        <p:blipFill rotWithShape="1">
          <a:blip r:embed="rId3">
            <a:alphaModFix/>
          </a:blip>
          <a:srcRect b="0" l="0" r="0" t="0"/>
          <a:stretch/>
        </p:blipFill>
        <p:spPr>
          <a:xfrm>
            <a:off x="1403648" y="908720"/>
            <a:ext cx="6443408" cy="5558184"/>
          </a:xfrm>
          <a:prstGeom prst="rect">
            <a:avLst/>
          </a:prstGeom>
          <a:noFill/>
          <a:ln>
            <a:noFill/>
          </a:ln>
        </p:spPr>
      </p:pic>
      <p:sp>
        <p:nvSpPr>
          <p:cNvPr id="319" name="Google Shape;319;p30"/>
          <p:cNvSpPr txBox="1"/>
          <p:nvPr/>
        </p:nvSpPr>
        <p:spPr>
          <a:xfrm>
            <a:off x="251520" y="6540455"/>
            <a:ext cx="91493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地震調査研究推進本部　</a:t>
            </a:r>
            <a:r>
              <a:rPr lang="ja-JP" sz="1800" u="sng">
                <a:solidFill>
                  <a:schemeClr val="hlink"/>
                </a:solidFill>
                <a:latin typeface="Calibri"/>
                <a:ea typeface="Calibri"/>
                <a:cs typeface="Calibri"/>
                <a:sym typeface="Calibri"/>
                <a:hlinkClick r:id="rId4"/>
              </a:rPr>
              <a:t>https://www.jishin.go.jp/main/pamphlet/eq_mech/eq_mecha2.pdf</a:t>
            </a:r>
            <a:r>
              <a:rPr lang="ja-JP" sz="1800">
                <a:solidFill>
                  <a:schemeClr val="dk1"/>
                </a:solidFill>
                <a:latin typeface="Calibri"/>
                <a:ea typeface="Calibri"/>
                <a:cs typeface="Calibri"/>
                <a:sym typeface="Calibri"/>
              </a:rPr>
              <a:t>　</a:t>
            </a:r>
            <a:endParaRPr/>
          </a:p>
        </p:txBody>
      </p:sp>
      <p:sp>
        <p:nvSpPr>
          <p:cNvPr id="320" name="Google Shape;320;p30"/>
          <p:cNvSpPr/>
          <p:nvPr/>
        </p:nvSpPr>
        <p:spPr>
          <a:xfrm>
            <a:off x="4716016" y="836712"/>
            <a:ext cx="3240360" cy="216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 name="Google Shape;321;p30"/>
          <p:cNvSpPr txBox="1"/>
          <p:nvPr/>
        </p:nvSpPr>
        <p:spPr>
          <a:xfrm>
            <a:off x="6438406" y="1443792"/>
            <a:ext cx="261001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海溝沿いに地震は多い</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ja-JP" sz="1800">
                <a:solidFill>
                  <a:schemeClr val="dk1"/>
                </a:solidFill>
                <a:latin typeface="Calibri"/>
                <a:ea typeface="Calibri"/>
                <a:cs typeface="Calibri"/>
                <a:sym typeface="Calibri"/>
              </a:rPr>
              <a:t>世界の地震の1割が日本</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ja-JP" sz="1800">
                <a:solidFill>
                  <a:schemeClr val="dk1"/>
                </a:solidFill>
                <a:latin typeface="Calibri"/>
                <a:ea typeface="Calibri"/>
                <a:cs typeface="Calibri"/>
                <a:sym typeface="Calibri"/>
              </a:rPr>
              <a:t>周辺で発生とも</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1"/>
          <p:cNvSpPr txBox="1"/>
          <p:nvPr>
            <p:ph type="ctrTitle"/>
          </p:nvPr>
        </p:nvSpPr>
        <p:spPr>
          <a:xfrm>
            <a:off x="0" y="0"/>
            <a:ext cx="9144000" cy="650503"/>
          </a:xfrm>
          <a:prstGeom prst="rect">
            <a:avLst/>
          </a:prstGeom>
          <a:solidFill>
            <a:srgbClr val="B6DDE7"/>
          </a:solidFill>
          <a:ln cap="flat" cmpd="sng" w="38100">
            <a:solidFill>
              <a:srgbClr val="7F7F7F"/>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ja-JP"/>
              <a:t>地震の発生状況（世界）</a:t>
            </a:r>
            <a:endParaRPr/>
          </a:p>
        </p:txBody>
      </p:sp>
      <p:pic>
        <p:nvPicPr>
          <p:cNvPr id="327" name="Google Shape;327;p31"/>
          <p:cNvPicPr preferRelativeResize="0"/>
          <p:nvPr/>
        </p:nvPicPr>
        <p:blipFill rotWithShape="1">
          <a:blip r:embed="rId3">
            <a:alphaModFix/>
          </a:blip>
          <a:srcRect b="0" l="0" r="0" t="0"/>
          <a:stretch/>
        </p:blipFill>
        <p:spPr>
          <a:xfrm>
            <a:off x="143508" y="1196752"/>
            <a:ext cx="8856984" cy="4920547"/>
          </a:xfrm>
          <a:prstGeom prst="rect">
            <a:avLst/>
          </a:prstGeom>
          <a:noFill/>
          <a:ln>
            <a:noFill/>
          </a:ln>
        </p:spPr>
      </p:pic>
      <p:sp>
        <p:nvSpPr>
          <p:cNvPr id="328" name="Google Shape;328;p31"/>
          <p:cNvSpPr txBox="1"/>
          <p:nvPr/>
        </p:nvSpPr>
        <p:spPr>
          <a:xfrm>
            <a:off x="1691680" y="6341442"/>
            <a:ext cx="54659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https://ucmp.berkeley.edu/tectonics/quakecenters.html</a:t>
            </a:r>
            <a:endParaRPr sz="1800">
              <a:solidFill>
                <a:schemeClr val="dk1"/>
              </a:solidFill>
              <a:latin typeface="Calibri"/>
              <a:ea typeface="Calibri"/>
              <a:cs typeface="Calibri"/>
              <a:sym typeface="Calibri"/>
            </a:endParaRPr>
          </a:p>
        </p:txBody>
      </p:sp>
      <p:sp>
        <p:nvSpPr>
          <p:cNvPr id="329" name="Google Shape;329;p31"/>
          <p:cNvSpPr txBox="1"/>
          <p:nvPr/>
        </p:nvSpPr>
        <p:spPr>
          <a:xfrm>
            <a:off x="5436096" y="764704"/>
            <a:ext cx="34724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地震の大半はプレート境界で発生</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4"/>
          <p:cNvSpPr txBox="1"/>
          <p:nvPr>
            <p:ph type="ctrTitle"/>
          </p:nvPr>
        </p:nvSpPr>
        <p:spPr>
          <a:xfrm>
            <a:off x="-14104" y="17696"/>
            <a:ext cx="9144000" cy="650503"/>
          </a:xfrm>
          <a:prstGeom prst="rect">
            <a:avLst/>
          </a:prstGeom>
          <a:solidFill>
            <a:srgbClr val="B6DDE7"/>
          </a:solidFill>
          <a:ln cap="flat" cmpd="sng" w="38100">
            <a:solidFill>
              <a:srgbClr val="7F7F7F"/>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ja-JP"/>
              <a:t>地震</a:t>
            </a:r>
            <a:endParaRPr/>
          </a:p>
        </p:txBody>
      </p:sp>
      <p:sp>
        <p:nvSpPr>
          <p:cNvPr id="104" name="Google Shape;104;p14"/>
          <p:cNvSpPr txBox="1"/>
          <p:nvPr/>
        </p:nvSpPr>
        <p:spPr>
          <a:xfrm>
            <a:off x="1835696" y="920456"/>
            <a:ext cx="516038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2000">
                <a:solidFill>
                  <a:schemeClr val="dk1"/>
                </a:solidFill>
                <a:latin typeface="Calibri"/>
                <a:ea typeface="Calibri"/>
                <a:cs typeface="Calibri"/>
                <a:sym typeface="Calibri"/>
              </a:rPr>
              <a:t>地震＝断層面におけるすべり現象（破壊現象）</a:t>
            </a:r>
            <a:endParaRPr sz="2000">
              <a:solidFill>
                <a:schemeClr val="dk1"/>
              </a:solidFill>
              <a:latin typeface="Calibri"/>
              <a:ea typeface="Calibri"/>
              <a:cs typeface="Calibri"/>
              <a:sym typeface="Calibri"/>
            </a:endParaRPr>
          </a:p>
        </p:txBody>
      </p:sp>
      <p:pic>
        <p:nvPicPr>
          <p:cNvPr id="105" name="Google Shape;105;p14"/>
          <p:cNvPicPr preferRelativeResize="0"/>
          <p:nvPr/>
        </p:nvPicPr>
        <p:blipFill rotWithShape="1">
          <a:blip r:embed="rId3">
            <a:alphaModFix/>
          </a:blip>
          <a:srcRect b="0" l="0" r="0" t="0"/>
          <a:stretch/>
        </p:blipFill>
        <p:spPr>
          <a:xfrm>
            <a:off x="1623678" y="1320566"/>
            <a:ext cx="5896644" cy="5309192"/>
          </a:xfrm>
          <a:prstGeom prst="rect">
            <a:avLst/>
          </a:prstGeom>
          <a:noFill/>
          <a:ln>
            <a:noFill/>
          </a:ln>
        </p:spPr>
      </p:pic>
      <p:sp>
        <p:nvSpPr>
          <p:cNvPr id="106" name="Google Shape;106;p14"/>
          <p:cNvSpPr txBox="1"/>
          <p:nvPr/>
        </p:nvSpPr>
        <p:spPr>
          <a:xfrm>
            <a:off x="755576" y="6445092"/>
            <a:ext cx="87734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地震調査研究推進本部　https://www.static.jishin.go.jp/resource/figure/figure005041.jpg</a:t>
            </a:r>
            <a:endParaRPr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2"/>
          <p:cNvSpPr txBox="1"/>
          <p:nvPr>
            <p:ph type="ctrTitle"/>
          </p:nvPr>
        </p:nvSpPr>
        <p:spPr>
          <a:xfrm>
            <a:off x="0" y="0"/>
            <a:ext cx="9144000" cy="650503"/>
          </a:xfrm>
          <a:prstGeom prst="rect">
            <a:avLst/>
          </a:prstGeom>
          <a:solidFill>
            <a:srgbClr val="B6DDE7"/>
          </a:solidFill>
          <a:ln cap="flat" cmpd="sng" w="38100">
            <a:solidFill>
              <a:srgbClr val="7F7F7F"/>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ja-JP"/>
              <a:t>プレートの動き</a:t>
            </a:r>
            <a:endParaRPr/>
          </a:p>
        </p:txBody>
      </p:sp>
      <p:pic>
        <p:nvPicPr>
          <p:cNvPr descr="http://whybecausescience.files.wordpress.com/2013/06/worlds-plate-tectonics.jpg" id="335" name="Google Shape;335;p32"/>
          <p:cNvPicPr preferRelativeResize="0"/>
          <p:nvPr/>
        </p:nvPicPr>
        <p:blipFill rotWithShape="1">
          <a:blip r:embed="rId3">
            <a:alphaModFix/>
          </a:blip>
          <a:srcRect b="0" l="0" r="0" t="0"/>
          <a:stretch/>
        </p:blipFill>
        <p:spPr>
          <a:xfrm>
            <a:off x="-1" y="1052736"/>
            <a:ext cx="9000699" cy="3960440"/>
          </a:xfrm>
          <a:prstGeom prst="rect">
            <a:avLst/>
          </a:prstGeom>
          <a:noFill/>
          <a:ln>
            <a:noFill/>
          </a:ln>
        </p:spPr>
      </p:pic>
      <p:sp>
        <p:nvSpPr>
          <p:cNvPr id="336" name="Google Shape;336;p32"/>
          <p:cNvSpPr txBox="1"/>
          <p:nvPr/>
        </p:nvSpPr>
        <p:spPr>
          <a:xfrm>
            <a:off x="4716016" y="5589240"/>
            <a:ext cx="4571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7" name="Google Shape;337;p32"/>
          <p:cNvSpPr txBox="1"/>
          <p:nvPr/>
        </p:nvSpPr>
        <p:spPr>
          <a:xfrm>
            <a:off x="1475656" y="5229200"/>
            <a:ext cx="635648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https://sites.google.com/site/cccearthandspace/plate-boundaries</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3"/>
          <p:cNvSpPr txBox="1"/>
          <p:nvPr>
            <p:ph type="ctrTitle"/>
          </p:nvPr>
        </p:nvSpPr>
        <p:spPr>
          <a:xfrm>
            <a:off x="0" y="0"/>
            <a:ext cx="9144000" cy="650503"/>
          </a:xfrm>
          <a:prstGeom prst="rect">
            <a:avLst/>
          </a:prstGeom>
          <a:solidFill>
            <a:srgbClr val="B6DDE7"/>
          </a:solidFill>
          <a:ln cap="flat" cmpd="sng" w="38100">
            <a:solidFill>
              <a:srgbClr val="7F7F7F"/>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ja-JP"/>
              <a:t>日本列島周辺のプレート</a:t>
            </a:r>
            <a:endParaRPr/>
          </a:p>
        </p:txBody>
      </p:sp>
      <p:pic>
        <p:nvPicPr>
          <p:cNvPr id="343" name="Google Shape;343;p33"/>
          <p:cNvPicPr preferRelativeResize="0"/>
          <p:nvPr/>
        </p:nvPicPr>
        <p:blipFill rotWithShape="1">
          <a:blip r:embed="rId3">
            <a:alphaModFix/>
          </a:blip>
          <a:srcRect b="0" l="0" r="0" t="0"/>
          <a:stretch/>
        </p:blipFill>
        <p:spPr>
          <a:xfrm>
            <a:off x="755576" y="832197"/>
            <a:ext cx="6315075" cy="5667375"/>
          </a:xfrm>
          <a:prstGeom prst="rect">
            <a:avLst/>
          </a:prstGeom>
          <a:noFill/>
          <a:ln>
            <a:noFill/>
          </a:ln>
        </p:spPr>
      </p:pic>
      <p:sp>
        <p:nvSpPr>
          <p:cNvPr id="344" name="Google Shape;344;p33"/>
          <p:cNvSpPr txBox="1"/>
          <p:nvPr/>
        </p:nvSpPr>
        <p:spPr>
          <a:xfrm>
            <a:off x="4417170" y="6499572"/>
            <a:ext cx="36551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 プレートテクトニクスの基礎　瀬野) </a:t>
            </a:r>
            <a:endParaRPr/>
          </a:p>
        </p:txBody>
      </p:sp>
      <p:sp>
        <p:nvSpPr>
          <p:cNvPr id="345" name="Google Shape;345;p33"/>
          <p:cNvSpPr/>
          <p:nvPr/>
        </p:nvSpPr>
        <p:spPr>
          <a:xfrm>
            <a:off x="4849218" y="4304000"/>
            <a:ext cx="1152128" cy="21602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 name="Google Shape;346;p33"/>
          <p:cNvSpPr/>
          <p:nvPr/>
        </p:nvSpPr>
        <p:spPr>
          <a:xfrm>
            <a:off x="4129138" y="1736311"/>
            <a:ext cx="853282" cy="36842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 name="Google Shape;347;p33"/>
          <p:cNvSpPr/>
          <p:nvPr/>
        </p:nvSpPr>
        <p:spPr>
          <a:xfrm>
            <a:off x="2256930" y="2091663"/>
            <a:ext cx="1224136" cy="196113"/>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 name="Google Shape;348;p33"/>
          <p:cNvSpPr/>
          <p:nvPr/>
        </p:nvSpPr>
        <p:spPr>
          <a:xfrm>
            <a:off x="3275857" y="4117941"/>
            <a:ext cx="1008112" cy="36842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Google Shape;349;p33"/>
          <p:cNvSpPr txBox="1"/>
          <p:nvPr/>
        </p:nvSpPr>
        <p:spPr>
          <a:xfrm>
            <a:off x="6145362" y="1368403"/>
            <a:ext cx="280237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日本列島の東西圧縮の</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ja-JP" sz="1800">
                <a:solidFill>
                  <a:schemeClr val="dk1"/>
                </a:solidFill>
                <a:latin typeface="Calibri"/>
                <a:ea typeface="Calibri"/>
                <a:cs typeface="Calibri"/>
                <a:sym typeface="Calibri"/>
              </a:rPr>
              <a:t>主要因は太平洋プレートの</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ja-JP" sz="1800">
                <a:solidFill>
                  <a:schemeClr val="dk1"/>
                </a:solidFill>
                <a:latin typeface="Calibri"/>
                <a:ea typeface="Calibri"/>
                <a:cs typeface="Calibri"/>
                <a:sym typeface="Calibri"/>
              </a:rPr>
              <a:t>沈み込み</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4"/>
          <p:cNvSpPr txBox="1"/>
          <p:nvPr>
            <p:ph type="ctrTitle"/>
          </p:nvPr>
        </p:nvSpPr>
        <p:spPr>
          <a:xfrm>
            <a:off x="0" y="0"/>
            <a:ext cx="9144000" cy="650503"/>
          </a:xfrm>
          <a:prstGeom prst="rect">
            <a:avLst/>
          </a:prstGeom>
          <a:solidFill>
            <a:srgbClr val="B6DDE7"/>
          </a:solidFill>
          <a:ln cap="flat" cmpd="sng" w="38100">
            <a:solidFill>
              <a:srgbClr val="7F7F7F"/>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ja-JP"/>
              <a:t>日本列島のプレート構造</a:t>
            </a:r>
            <a:endParaRPr/>
          </a:p>
        </p:txBody>
      </p:sp>
      <p:pic>
        <p:nvPicPr>
          <p:cNvPr id="355" name="Google Shape;355;p34"/>
          <p:cNvPicPr preferRelativeResize="0"/>
          <p:nvPr/>
        </p:nvPicPr>
        <p:blipFill rotWithShape="1">
          <a:blip r:embed="rId3">
            <a:alphaModFix/>
          </a:blip>
          <a:srcRect b="0" l="0" r="0" t="0"/>
          <a:stretch/>
        </p:blipFill>
        <p:spPr>
          <a:xfrm>
            <a:off x="1907704" y="1052736"/>
            <a:ext cx="5076208" cy="5686574"/>
          </a:xfrm>
          <a:prstGeom prst="rect">
            <a:avLst/>
          </a:prstGeom>
          <a:noFill/>
          <a:ln>
            <a:noFill/>
          </a:ln>
        </p:spPr>
      </p:pic>
      <p:cxnSp>
        <p:nvCxnSpPr>
          <p:cNvPr id="356" name="Google Shape;356;p34"/>
          <p:cNvCxnSpPr/>
          <p:nvPr/>
        </p:nvCxnSpPr>
        <p:spPr>
          <a:xfrm>
            <a:off x="5652120" y="5013176"/>
            <a:ext cx="576064" cy="0"/>
          </a:xfrm>
          <a:prstGeom prst="straightConnector1">
            <a:avLst/>
          </a:prstGeom>
          <a:noFill/>
          <a:ln cap="flat" cmpd="sng" w="9525">
            <a:solidFill>
              <a:srgbClr val="FF0000"/>
            </a:solidFill>
            <a:prstDash val="solid"/>
            <a:round/>
            <a:headEnd len="sm" w="sm" type="none"/>
            <a:tailEnd len="sm" w="sm" type="none"/>
          </a:ln>
        </p:spPr>
      </p:cxnSp>
      <p:cxnSp>
        <p:nvCxnSpPr>
          <p:cNvPr id="357" name="Google Shape;357;p34"/>
          <p:cNvCxnSpPr/>
          <p:nvPr/>
        </p:nvCxnSpPr>
        <p:spPr>
          <a:xfrm flipH="1" rot="10800000">
            <a:off x="5760132" y="3212976"/>
            <a:ext cx="180020" cy="504056"/>
          </a:xfrm>
          <a:prstGeom prst="straightConnector1">
            <a:avLst/>
          </a:prstGeom>
          <a:noFill/>
          <a:ln cap="flat" cmpd="sng" w="9525">
            <a:solidFill>
              <a:srgbClr val="FF0000"/>
            </a:solidFill>
            <a:prstDash val="solid"/>
            <a:round/>
            <a:headEnd len="sm" w="sm" type="none"/>
            <a:tailEnd len="sm" w="sm" type="none"/>
          </a:ln>
        </p:spPr>
      </p:cxnSp>
      <p:cxnSp>
        <p:nvCxnSpPr>
          <p:cNvPr id="358" name="Google Shape;358;p34"/>
          <p:cNvCxnSpPr/>
          <p:nvPr/>
        </p:nvCxnSpPr>
        <p:spPr>
          <a:xfrm flipH="1" rot="10800000">
            <a:off x="3563888" y="5157192"/>
            <a:ext cx="504056" cy="288032"/>
          </a:xfrm>
          <a:prstGeom prst="straightConnector1">
            <a:avLst/>
          </a:prstGeom>
          <a:noFill/>
          <a:ln cap="flat" cmpd="sng" w="9525">
            <a:solidFill>
              <a:srgbClr val="FF0000"/>
            </a:solidFill>
            <a:prstDash val="solid"/>
            <a:round/>
            <a:headEnd len="sm" w="sm" type="none"/>
            <a:tailEnd len="sm" w="sm" type="none"/>
          </a:ln>
        </p:spPr>
      </p:cxnSp>
      <p:cxnSp>
        <p:nvCxnSpPr>
          <p:cNvPr id="359" name="Google Shape;359;p34"/>
          <p:cNvCxnSpPr/>
          <p:nvPr/>
        </p:nvCxnSpPr>
        <p:spPr>
          <a:xfrm>
            <a:off x="4572000" y="4246592"/>
            <a:ext cx="576064" cy="0"/>
          </a:xfrm>
          <a:prstGeom prst="straightConnector1">
            <a:avLst/>
          </a:prstGeom>
          <a:noFill/>
          <a:ln cap="flat" cmpd="sng" w="9525">
            <a:solidFill>
              <a:srgbClr val="FF0000"/>
            </a:solidFill>
            <a:prstDash val="solid"/>
            <a:round/>
            <a:headEnd len="sm" w="sm" type="none"/>
            <a:tailEnd len="sm" w="sm" type="none"/>
          </a:ln>
        </p:spPr>
      </p:cxnSp>
      <p:sp>
        <p:nvSpPr>
          <p:cNvPr id="360" name="Google Shape;360;p34"/>
          <p:cNvSpPr/>
          <p:nvPr/>
        </p:nvSpPr>
        <p:spPr>
          <a:xfrm>
            <a:off x="3771421" y="5376247"/>
            <a:ext cx="800579" cy="288031"/>
          </a:xfrm>
          <a:prstGeom prst="rect">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 name="Google Shape;361;p34"/>
          <p:cNvSpPr/>
          <p:nvPr/>
        </p:nvSpPr>
        <p:spPr>
          <a:xfrm>
            <a:off x="5731703" y="4116822"/>
            <a:ext cx="928529" cy="129770"/>
          </a:xfrm>
          <a:prstGeom prst="rect">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34"/>
          <p:cNvSpPr/>
          <p:nvPr/>
        </p:nvSpPr>
        <p:spPr>
          <a:xfrm>
            <a:off x="2555776" y="1844824"/>
            <a:ext cx="1215645" cy="216024"/>
          </a:xfrm>
          <a:prstGeom prst="rect">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63" name="Google Shape;363;p34"/>
          <p:cNvCxnSpPr/>
          <p:nvPr/>
        </p:nvCxnSpPr>
        <p:spPr>
          <a:xfrm flipH="1" rot="10800000">
            <a:off x="6084168" y="2636912"/>
            <a:ext cx="432048" cy="288032"/>
          </a:xfrm>
          <a:prstGeom prst="straightConnector1">
            <a:avLst/>
          </a:prstGeom>
          <a:noFill/>
          <a:ln cap="flat" cmpd="sng" w="9525">
            <a:solidFill>
              <a:srgbClr val="FF0000"/>
            </a:solidFill>
            <a:prstDash val="solid"/>
            <a:round/>
            <a:headEnd len="sm" w="sm" type="none"/>
            <a:tailEnd len="sm" w="sm" type="none"/>
          </a:ln>
        </p:spPr>
      </p:cxnSp>
      <p:sp>
        <p:nvSpPr>
          <p:cNvPr id="364" name="Google Shape;364;p34"/>
          <p:cNvSpPr/>
          <p:nvPr/>
        </p:nvSpPr>
        <p:spPr>
          <a:xfrm>
            <a:off x="5320395" y="1365424"/>
            <a:ext cx="763773" cy="287957"/>
          </a:xfrm>
          <a:prstGeom prst="rect">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 name="Google Shape;365;p34"/>
          <p:cNvSpPr/>
          <p:nvPr/>
        </p:nvSpPr>
        <p:spPr>
          <a:xfrm>
            <a:off x="4355976" y="4301216"/>
            <a:ext cx="288032" cy="423924"/>
          </a:xfrm>
          <a:prstGeom prst="ellipse">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66" name="Google Shape;366;p34"/>
          <p:cNvCxnSpPr>
            <a:endCxn id="365" idx="5"/>
          </p:cNvCxnSpPr>
          <p:nvPr/>
        </p:nvCxnSpPr>
        <p:spPr>
          <a:xfrm flipH="1">
            <a:off x="4601827" y="4646258"/>
            <a:ext cx="2202300" cy="16800"/>
          </a:xfrm>
          <a:prstGeom prst="straightConnector1">
            <a:avLst/>
          </a:prstGeom>
          <a:noFill/>
          <a:ln cap="flat" cmpd="sng" w="9525">
            <a:solidFill>
              <a:srgbClr val="4A7DBA"/>
            </a:solidFill>
            <a:prstDash val="solid"/>
            <a:round/>
            <a:headEnd len="sm" w="sm" type="none"/>
            <a:tailEnd len="med" w="med" type="triangle"/>
          </a:ln>
        </p:spPr>
      </p:cxnSp>
      <p:sp>
        <p:nvSpPr>
          <p:cNvPr id="367" name="Google Shape;367;p34"/>
          <p:cNvSpPr txBox="1"/>
          <p:nvPr/>
        </p:nvSpPr>
        <p:spPr>
          <a:xfrm>
            <a:off x="6786800" y="4461716"/>
            <a:ext cx="249299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伊豆－小笠原弧の衝突</a:t>
            </a:r>
            <a:endParaRPr/>
          </a:p>
        </p:txBody>
      </p:sp>
      <p:sp>
        <p:nvSpPr>
          <p:cNvPr id="368" name="Google Shape;368;p34"/>
          <p:cNvSpPr txBox="1"/>
          <p:nvPr/>
        </p:nvSpPr>
        <p:spPr>
          <a:xfrm>
            <a:off x="5337267" y="6459924"/>
            <a:ext cx="36551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 プレートテクトニクスの基礎　瀬野)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5"/>
          <p:cNvSpPr txBox="1"/>
          <p:nvPr>
            <p:ph type="ctrTitle"/>
          </p:nvPr>
        </p:nvSpPr>
        <p:spPr>
          <a:xfrm>
            <a:off x="0" y="0"/>
            <a:ext cx="9144000" cy="650503"/>
          </a:xfrm>
          <a:prstGeom prst="rect">
            <a:avLst/>
          </a:prstGeom>
          <a:solidFill>
            <a:srgbClr val="B6DDE7"/>
          </a:solidFill>
          <a:ln cap="flat" cmpd="sng" w="38100">
            <a:solidFill>
              <a:srgbClr val="7F7F7F"/>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ja-JP"/>
              <a:t>日本列島の広域応力場</a:t>
            </a:r>
            <a:endParaRPr/>
          </a:p>
        </p:txBody>
      </p:sp>
      <p:pic>
        <p:nvPicPr>
          <p:cNvPr descr="tectonic_stress" id="374" name="Google Shape;374;p35"/>
          <p:cNvPicPr preferRelativeResize="0"/>
          <p:nvPr/>
        </p:nvPicPr>
        <p:blipFill rotWithShape="1">
          <a:blip r:embed="rId3">
            <a:alphaModFix/>
          </a:blip>
          <a:srcRect b="0" l="0" r="0" t="0"/>
          <a:stretch/>
        </p:blipFill>
        <p:spPr>
          <a:xfrm>
            <a:off x="899592" y="878902"/>
            <a:ext cx="5652628" cy="5464207"/>
          </a:xfrm>
          <a:prstGeom prst="rect">
            <a:avLst/>
          </a:prstGeom>
          <a:noFill/>
          <a:ln>
            <a:noFill/>
          </a:ln>
        </p:spPr>
      </p:pic>
      <p:sp>
        <p:nvSpPr>
          <p:cNvPr id="375" name="Google Shape;375;p35"/>
          <p:cNvSpPr txBox="1"/>
          <p:nvPr/>
        </p:nvSpPr>
        <p:spPr>
          <a:xfrm>
            <a:off x="1691680" y="6343109"/>
            <a:ext cx="69749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名古屋大学　https://www.seis.nagoya-u.ac.jp/~terakawa/research.html</a:t>
            </a:r>
            <a:endParaRPr b="0" i="0" sz="1800" u="none" cap="none" strike="noStrike">
              <a:solidFill>
                <a:srgbClr val="000000"/>
              </a:solidFill>
              <a:latin typeface="Calibri"/>
              <a:ea typeface="Calibri"/>
              <a:cs typeface="Calibri"/>
              <a:sym typeface="Calibri"/>
            </a:endParaRPr>
          </a:p>
        </p:txBody>
      </p:sp>
      <p:sp>
        <p:nvSpPr>
          <p:cNvPr id="376" name="Google Shape;376;p35"/>
          <p:cNvSpPr txBox="1"/>
          <p:nvPr/>
        </p:nvSpPr>
        <p:spPr>
          <a:xfrm>
            <a:off x="6660232" y="895318"/>
            <a:ext cx="236154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全体としては東西圧縮</a:t>
            </a:r>
            <a:endParaRPr/>
          </a:p>
        </p:txBody>
      </p:sp>
      <p:sp>
        <p:nvSpPr>
          <p:cNvPr id="377" name="Google Shape;377;p35"/>
          <p:cNvSpPr/>
          <p:nvPr/>
        </p:nvSpPr>
        <p:spPr>
          <a:xfrm>
            <a:off x="3725906" y="1354232"/>
            <a:ext cx="1296144" cy="2160926"/>
          </a:xfrm>
          <a:prstGeom prst="ellipse">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378" name="Google Shape;378;p35"/>
          <p:cNvCxnSpPr/>
          <p:nvPr/>
        </p:nvCxnSpPr>
        <p:spPr>
          <a:xfrm flipH="1">
            <a:off x="5004048" y="2276872"/>
            <a:ext cx="1872208" cy="67806"/>
          </a:xfrm>
          <a:prstGeom prst="straightConnector1">
            <a:avLst/>
          </a:prstGeom>
          <a:noFill/>
          <a:ln cap="flat" cmpd="sng" w="38100">
            <a:solidFill>
              <a:srgbClr val="4A7DBA"/>
            </a:solidFill>
            <a:prstDash val="solid"/>
            <a:round/>
            <a:headEnd len="sm" w="sm" type="none"/>
            <a:tailEnd len="med" w="med" type="triangle"/>
          </a:ln>
        </p:spPr>
      </p:cxnSp>
      <p:sp>
        <p:nvSpPr>
          <p:cNvPr id="379" name="Google Shape;379;p35"/>
          <p:cNvSpPr txBox="1"/>
          <p:nvPr/>
        </p:nvSpPr>
        <p:spPr>
          <a:xfrm>
            <a:off x="6871136" y="2146444"/>
            <a:ext cx="203132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東西圧縮の逆断層</a:t>
            </a:r>
            <a:endParaRPr/>
          </a:p>
        </p:txBody>
      </p:sp>
      <p:sp>
        <p:nvSpPr>
          <p:cNvPr id="380" name="Google Shape;380;p35"/>
          <p:cNvSpPr/>
          <p:nvPr/>
        </p:nvSpPr>
        <p:spPr>
          <a:xfrm rot="3941646">
            <a:off x="2386979" y="2507663"/>
            <a:ext cx="941700" cy="2304256"/>
          </a:xfrm>
          <a:prstGeom prst="ellipse">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381" name="Google Shape;381;p35"/>
          <p:cNvCxnSpPr/>
          <p:nvPr/>
        </p:nvCxnSpPr>
        <p:spPr>
          <a:xfrm rot="10800000">
            <a:off x="3725906" y="3746774"/>
            <a:ext cx="2754214" cy="240660"/>
          </a:xfrm>
          <a:prstGeom prst="straightConnector1">
            <a:avLst/>
          </a:prstGeom>
          <a:noFill/>
          <a:ln cap="flat" cmpd="sng" w="38100">
            <a:solidFill>
              <a:srgbClr val="4A7DBA"/>
            </a:solidFill>
            <a:prstDash val="solid"/>
            <a:round/>
            <a:headEnd len="sm" w="sm" type="none"/>
            <a:tailEnd len="med" w="med" type="triangle"/>
          </a:ln>
        </p:spPr>
      </p:cxnSp>
      <p:sp>
        <p:nvSpPr>
          <p:cNvPr id="382" name="Google Shape;382;p35"/>
          <p:cNvSpPr txBox="1"/>
          <p:nvPr/>
        </p:nvSpPr>
        <p:spPr>
          <a:xfrm>
            <a:off x="6480120" y="3802767"/>
            <a:ext cx="24881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東西圧縮の横ずれ断層</a:t>
            </a:r>
            <a:endParaRPr/>
          </a:p>
        </p:txBody>
      </p:sp>
      <p:sp>
        <p:nvSpPr>
          <p:cNvPr id="383" name="Google Shape;383;p35"/>
          <p:cNvSpPr/>
          <p:nvPr/>
        </p:nvSpPr>
        <p:spPr>
          <a:xfrm rot="865556">
            <a:off x="4865698" y="1999473"/>
            <a:ext cx="722876" cy="2845788"/>
          </a:xfrm>
          <a:prstGeom prst="ellipse">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384" name="Google Shape;384;p35"/>
          <p:cNvCxnSpPr/>
          <p:nvPr/>
        </p:nvCxnSpPr>
        <p:spPr>
          <a:xfrm flipH="1">
            <a:off x="5670122" y="3055233"/>
            <a:ext cx="882098" cy="46950"/>
          </a:xfrm>
          <a:prstGeom prst="straightConnector1">
            <a:avLst/>
          </a:prstGeom>
          <a:noFill/>
          <a:ln cap="flat" cmpd="sng" w="38100">
            <a:solidFill>
              <a:srgbClr val="4A7DBA"/>
            </a:solidFill>
            <a:prstDash val="solid"/>
            <a:round/>
            <a:headEnd len="sm" w="sm" type="none"/>
            <a:tailEnd len="med" w="med" type="triangle"/>
          </a:ln>
        </p:spPr>
      </p:cxnSp>
      <p:sp>
        <p:nvSpPr>
          <p:cNvPr id="385" name="Google Shape;385;p35"/>
          <p:cNvSpPr txBox="1"/>
          <p:nvPr/>
        </p:nvSpPr>
        <p:spPr>
          <a:xfrm>
            <a:off x="6540948" y="2876185"/>
            <a:ext cx="249299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海溝の外縁部の正断層</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6"/>
          <p:cNvSpPr txBox="1"/>
          <p:nvPr>
            <p:ph type="ctrTitle"/>
          </p:nvPr>
        </p:nvSpPr>
        <p:spPr>
          <a:xfrm>
            <a:off x="0" y="0"/>
            <a:ext cx="9144000" cy="650503"/>
          </a:xfrm>
          <a:prstGeom prst="rect">
            <a:avLst/>
          </a:prstGeom>
          <a:solidFill>
            <a:srgbClr val="B6DDE7"/>
          </a:solidFill>
          <a:ln cap="flat" cmpd="sng" w="38100">
            <a:solidFill>
              <a:srgbClr val="7F7F7F"/>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ja-JP"/>
              <a:t>津波の発生</a:t>
            </a:r>
            <a:endParaRPr/>
          </a:p>
        </p:txBody>
      </p:sp>
      <p:pic>
        <p:nvPicPr>
          <p:cNvPr descr="津波発生のしくみ" id="391" name="Google Shape;391;p36"/>
          <p:cNvPicPr preferRelativeResize="0"/>
          <p:nvPr/>
        </p:nvPicPr>
        <p:blipFill rotWithShape="1">
          <a:blip r:embed="rId3">
            <a:alphaModFix/>
          </a:blip>
          <a:srcRect b="0" l="0" r="0" t="0"/>
          <a:stretch/>
        </p:blipFill>
        <p:spPr>
          <a:xfrm>
            <a:off x="0" y="980728"/>
            <a:ext cx="9144000" cy="5146675"/>
          </a:xfrm>
          <a:prstGeom prst="rect">
            <a:avLst/>
          </a:prstGeom>
          <a:noFill/>
          <a:ln>
            <a:noFill/>
          </a:ln>
        </p:spPr>
      </p:pic>
      <p:sp>
        <p:nvSpPr>
          <p:cNvPr id="392" name="Google Shape;392;p36"/>
          <p:cNvSpPr txBox="1"/>
          <p:nvPr/>
        </p:nvSpPr>
        <p:spPr>
          <a:xfrm>
            <a:off x="467544" y="6309320"/>
            <a:ext cx="75237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気象庁　https://www.data.jma.go.jp/svd/eqev/data/tsunami/generation.html</a:t>
            </a:r>
            <a:endParaRPr sz="18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7"/>
          <p:cNvSpPr txBox="1"/>
          <p:nvPr>
            <p:ph type="ctrTitle"/>
          </p:nvPr>
        </p:nvSpPr>
        <p:spPr>
          <a:xfrm>
            <a:off x="0" y="0"/>
            <a:ext cx="9144000" cy="650503"/>
          </a:xfrm>
          <a:prstGeom prst="rect">
            <a:avLst/>
          </a:prstGeom>
          <a:solidFill>
            <a:srgbClr val="B6DDE7"/>
          </a:solidFill>
          <a:ln cap="flat" cmpd="sng" w="38100">
            <a:solidFill>
              <a:srgbClr val="7F7F7F"/>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ja-JP"/>
              <a:t>津波の速さ</a:t>
            </a:r>
            <a:endParaRPr/>
          </a:p>
        </p:txBody>
      </p:sp>
      <p:pic>
        <p:nvPicPr>
          <p:cNvPr descr="津波の速さ" id="399" name="Google Shape;399;p37"/>
          <p:cNvPicPr preferRelativeResize="0"/>
          <p:nvPr/>
        </p:nvPicPr>
        <p:blipFill rotWithShape="1">
          <a:blip r:embed="rId3">
            <a:alphaModFix/>
          </a:blip>
          <a:srcRect b="0" l="0" r="0" t="0"/>
          <a:stretch/>
        </p:blipFill>
        <p:spPr>
          <a:xfrm>
            <a:off x="-108520" y="939349"/>
            <a:ext cx="9144000" cy="5522913"/>
          </a:xfrm>
          <a:prstGeom prst="rect">
            <a:avLst/>
          </a:prstGeom>
          <a:noFill/>
          <a:ln>
            <a:noFill/>
          </a:ln>
        </p:spPr>
      </p:pic>
      <p:sp>
        <p:nvSpPr>
          <p:cNvPr id="400" name="Google Shape;400;p37"/>
          <p:cNvSpPr txBox="1"/>
          <p:nvPr/>
        </p:nvSpPr>
        <p:spPr>
          <a:xfrm>
            <a:off x="4139952" y="652046"/>
            <a:ext cx="5757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√ｇｈ</a:t>
            </a:r>
            <a:endParaRPr/>
          </a:p>
        </p:txBody>
      </p:sp>
      <p:cxnSp>
        <p:nvCxnSpPr>
          <p:cNvPr id="401" name="Google Shape;401;p37"/>
          <p:cNvCxnSpPr/>
          <p:nvPr/>
        </p:nvCxnSpPr>
        <p:spPr>
          <a:xfrm>
            <a:off x="4355976" y="764704"/>
            <a:ext cx="288032" cy="0"/>
          </a:xfrm>
          <a:prstGeom prst="straightConnector1">
            <a:avLst/>
          </a:prstGeom>
          <a:noFill/>
          <a:ln cap="flat" cmpd="sng" w="19050">
            <a:solidFill>
              <a:schemeClr val="dk1"/>
            </a:solidFill>
            <a:prstDash val="solid"/>
            <a:round/>
            <a:headEnd len="sm" w="sm" type="none"/>
            <a:tailEnd len="sm" w="sm" type="none"/>
          </a:ln>
        </p:spPr>
      </p:cxnSp>
      <p:sp>
        <p:nvSpPr>
          <p:cNvPr id="402" name="Google Shape;402;p37"/>
          <p:cNvSpPr txBox="1"/>
          <p:nvPr/>
        </p:nvSpPr>
        <p:spPr>
          <a:xfrm>
            <a:off x="467544" y="6309320"/>
            <a:ext cx="75237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気象庁　https://www.data.jma.go.jp/svd/eqev/data/tsunami/generation.html</a:t>
            </a:r>
            <a:endParaRPr sz="1800">
              <a:solidFill>
                <a:schemeClr val="dk1"/>
              </a:solidFill>
              <a:latin typeface="Calibri"/>
              <a:ea typeface="Calibri"/>
              <a:cs typeface="Calibri"/>
              <a:sym typeface="Calibri"/>
            </a:endParaRPr>
          </a:p>
        </p:txBody>
      </p:sp>
      <p:sp>
        <p:nvSpPr>
          <p:cNvPr id="403" name="Google Shape;403;p37"/>
          <p:cNvSpPr txBox="1"/>
          <p:nvPr/>
        </p:nvSpPr>
        <p:spPr>
          <a:xfrm>
            <a:off x="2057387" y="670953"/>
            <a:ext cx="18004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津波の伝播速度</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8"/>
          <p:cNvSpPr txBox="1"/>
          <p:nvPr>
            <p:ph type="ctrTitle"/>
          </p:nvPr>
        </p:nvSpPr>
        <p:spPr>
          <a:xfrm>
            <a:off x="0" y="0"/>
            <a:ext cx="9144000" cy="650503"/>
          </a:xfrm>
          <a:prstGeom prst="rect">
            <a:avLst/>
          </a:prstGeom>
          <a:solidFill>
            <a:srgbClr val="B6DDE7"/>
          </a:solidFill>
          <a:ln cap="flat" cmpd="sng" w="38100">
            <a:solidFill>
              <a:srgbClr val="7F7F7F"/>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ja-JP"/>
              <a:t>地震防災</a:t>
            </a:r>
            <a:endParaRPr/>
          </a:p>
        </p:txBody>
      </p:sp>
      <p:sp>
        <p:nvSpPr>
          <p:cNvPr id="409" name="Google Shape;409;p38"/>
          <p:cNvSpPr txBox="1"/>
          <p:nvPr/>
        </p:nvSpPr>
        <p:spPr>
          <a:xfrm>
            <a:off x="755576" y="1124744"/>
            <a:ext cx="7975260" cy="35394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0" i="0" lang="ja-JP" sz="2800" u="none" cap="none" strike="noStrike">
                <a:solidFill>
                  <a:srgbClr val="000000"/>
                </a:solidFill>
                <a:latin typeface="Calibri"/>
                <a:ea typeface="Calibri"/>
                <a:cs typeface="Calibri"/>
                <a:sym typeface="Calibri"/>
              </a:rPr>
              <a:t>地震動災害の被害から逃れるために</a:t>
            </a:r>
            <a:endParaRPr b="0" i="0" sz="2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Calibri"/>
              <a:buNone/>
            </a:pPr>
            <a:r>
              <a:rPr lang="ja-JP" sz="2800">
                <a:solidFill>
                  <a:srgbClr val="000000"/>
                </a:solidFill>
                <a:latin typeface="Calibri"/>
                <a:ea typeface="Calibri"/>
                <a:cs typeface="Calibri"/>
                <a:sym typeface="Calibri"/>
              </a:rPr>
              <a:t>・丈夫な建物に住む</a:t>
            </a:r>
            <a:endParaRPr sz="2800">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Calibri"/>
              <a:buNone/>
            </a:pPr>
            <a:r>
              <a:rPr b="0" i="0" lang="ja-JP" sz="2800" u="none" cap="none" strike="noStrike">
                <a:solidFill>
                  <a:srgbClr val="000000"/>
                </a:solidFill>
                <a:latin typeface="Calibri"/>
                <a:ea typeface="Calibri"/>
                <a:cs typeface="Calibri"/>
                <a:sym typeface="Calibri"/>
              </a:rPr>
              <a:t>・棚などの転倒防止を施す</a:t>
            </a:r>
            <a:endParaRPr b="0" i="0" sz="2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Calibri"/>
              <a:buNone/>
            </a:pPr>
            <a:r>
              <a:rPr lang="ja-JP" sz="2800">
                <a:solidFill>
                  <a:srgbClr val="000000"/>
                </a:solidFill>
                <a:latin typeface="Calibri"/>
                <a:ea typeface="Calibri"/>
                <a:cs typeface="Calibri"/>
                <a:sym typeface="Calibri"/>
              </a:rPr>
              <a:t>・緊急地震速報を聞いたらガラス棚などから離れる</a:t>
            </a:r>
            <a:endParaRPr sz="2800">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Calibri"/>
              <a:buNone/>
            </a:pPr>
            <a:r>
              <a:rPr b="0" i="0" lang="ja-JP" sz="2800" u="none" cap="none" strike="noStrike">
                <a:solidFill>
                  <a:srgbClr val="000000"/>
                </a:solidFill>
                <a:latin typeface="Calibri"/>
                <a:ea typeface="Calibri"/>
                <a:cs typeface="Calibri"/>
                <a:sym typeface="Calibri"/>
              </a:rPr>
              <a:t>・退路の確保</a:t>
            </a:r>
            <a:endParaRPr b="0" i="0" sz="2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800"/>
              <a:buFont typeface="Calibri"/>
              <a:buNone/>
            </a:pPr>
            <a:r>
              <a:t/>
            </a:r>
            <a:endParaRPr sz="2800">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Calibri"/>
              <a:buNone/>
            </a:pPr>
            <a:r>
              <a:rPr b="0" i="0" lang="ja-JP" sz="2800" u="none" cap="none" strike="noStrike">
                <a:solidFill>
                  <a:srgbClr val="000000"/>
                </a:solidFill>
                <a:latin typeface="Calibri"/>
                <a:ea typeface="Calibri"/>
                <a:cs typeface="Calibri"/>
                <a:sym typeface="Calibri"/>
              </a:rPr>
              <a:t>津波災害から逃れるために</a:t>
            </a:r>
            <a:endParaRPr b="0" i="0" sz="2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Calibri"/>
              <a:buNone/>
            </a:pPr>
            <a:r>
              <a:rPr lang="ja-JP" sz="2800">
                <a:solidFill>
                  <a:srgbClr val="000000"/>
                </a:solidFill>
                <a:latin typeface="Calibri"/>
                <a:ea typeface="Calibri"/>
                <a:cs typeface="Calibri"/>
                <a:sym typeface="Calibri"/>
              </a:rPr>
              <a:t>・強く長い揺れの場合にはすぐに高台（高所）へ移動</a:t>
            </a:r>
            <a:endParaRPr b="0" i="0" sz="2800" u="none" cap="none" strike="noStrike">
              <a:solidFill>
                <a:srgbClr val="0000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9"/>
          <p:cNvSpPr txBox="1"/>
          <p:nvPr>
            <p:ph type="ctrTitle"/>
          </p:nvPr>
        </p:nvSpPr>
        <p:spPr>
          <a:xfrm>
            <a:off x="0" y="0"/>
            <a:ext cx="9144000" cy="650503"/>
          </a:xfrm>
          <a:prstGeom prst="rect">
            <a:avLst/>
          </a:prstGeom>
          <a:solidFill>
            <a:srgbClr val="B6DDE7"/>
          </a:solidFill>
          <a:ln cap="flat" cmpd="sng" w="38100">
            <a:solidFill>
              <a:srgbClr val="7F7F7F"/>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ja-JP"/>
              <a:t>例題</a:t>
            </a:r>
            <a:endParaRPr/>
          </a:p>
        </p:txBody>
      </p:sp>
      <p:sp>
        <p:nvSpPr>
          <p:cNvPr id="415" name="Google Shape;415;p39"/>
          <p:cNvSpPr txBox="1"/>
          <p:nvPr/>
        </p:nvSpPr>
        <p:spPr>
          <a:xfrm>
            <a:off x="1403648" y="1196752"/>
            <a:ext cx="55819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地震波から得られる情報にはどのようなものがあるか？</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421" name="Google Shape;421;p4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1"/>
          <p:cNvSpPr txBox="1"/>
          <p:nvPr>
            <p:ph type="ctrTitle"/>
          </p:nvPr>
        </p:nvSpPr>
        <p:spPr>
          <a:xfrm>
            <a:off x="0" y="0"/>
            <a:ext cx="9144000" cy="650503"/>
          </a:xfrm>
          <a:prstGeom prst="rect">
            <a:avLst/>
          </a:prstGeom>
          <a:solidFill>
            <a:srgbClr val="B6DDE7"/>
          </a:solidFill>
          <a:ln cap="flat" cmpd="sng" w="38100">
            <a:solidFill>
              <a:srgbClr val="7F7F7F"/>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ja-JP"/>
              <a:t>発震機構解</a:t>
            </a:r>
            <a:endParaRPr/>
          </a:p>
        </p:txBody>
      </p:sp>
      <p:pic>
        <p:nvPicPr>
          <p:cNvPr descr="観測した初動極性を震源球上に写す" id="427" name="Google Shape;427;p41"/>
          <p:cNvPicPr preferRelativeResize="0"/>
          <p:nvPr/>
        </p:nvPicPr>
        <p:blipFill rotWithShape="1">
          <a:blip r:embed="rId3">
            <a:alphaModFix/>
          </a:blip>
          <a:srcRect b="0" l="0" r="0" t="0"/>
          <a:stretch/>
        </p:blipFill>
        <p:spPr>
          <a:xfrm>
            <a:off x="13590" y="1687670"/>
            <a:ext cx="8996829" cy="3469522"/>
          </a:xfrm>
          <a:prstGeom prst="rect">
            <a:avLst/>
          </a:prstGeom>
          <a:noFill/>
          <a:ln>
            <a:noFill/>
          </a:ln>
        </p:spPr>
      </p:pic>
      <p:sp>
        <p:nvSpPr>
          <p:cNvPr id="428" name="Google Shape;428;p41"/>
          <p:cNvSpPr txBox="1"/>
          <p:nvPr/>
        </p:nvSpPr>
        <p:spPr>
          <a:xfrm>
            <a:off x="198185" y="6459460"/>
            <a:ext cx="882934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出典　気象庁　https://www.data.jma.go.jp/svd/eqev/data/mech/kaisetu/mechkaisetu.html</a:t>
            </a:r>
            <a:endParaRPr b="0" i="0" sz="1800" u="none" cap="none" strike="noStrike">
              <a:solidFill>
                <a:srgbClr val="000000"/>
              </a:solidFill>
              <a:latin typeface="Calibri"/>
              <a:ea typeface="Calibri"/>
              <a:cs typeface="Calibri"/>
              <a:sym typeface="Calibri"/>
            </a:endParaRPr>
          </a:p>
        </p:txBody>
      </p:sp>
      <p:cxnSp>
        <p:nvCxnSpPr>
          <p:cNvPr id="429" name="Google Shape;429;p41"/>
          <p:cNvCxnSpPr/>
          <p:nvPr/>
        </p:nvCxnSpPr>
        <p:spPr>
          <a:xfrm rot="10800000">
            <a:off x="2987824" y="3429000"/>
            <a:ext cx="792088" cy="1368152"/>
          </a:xfrm>
          <a:prstGeom prst="straightConnector1">
            <a:avLst/>
          </a:prstGeom>
          <a:noFill/>
          <a:ln cap="flat" cmpd="sng" w="9525">
            <a:solidFill>
              <a:srgbClr val="4A7DBA"/>
            </a:solidFill>
            <a:prstDash val="solid"/>
            <a:round/>
            <a:headEnd len="sm" w="sm" type="none"/>
            <a:tailEnd len="med" w="med" type="triangle"/>
          </a:ln>
        </p:spPr>
      </p:cxnSp>
      <p:sp>
        <p:nvSpPr>
          <p:cNvPr id="430" name="Google Shape;430;p41"/>
          <p:cNvSpPr txBox="1"/>
          <p:nvPr/>
        </p:nvSpPr>
        <p:spPr>
          <a:xfrm>
            <a:off x="3779912" y="4725144"/>
            <a:ext cx="214994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P軸最大圧縮応力軸</a:t>
            </a:r>
            <a:endParaRPr/>
          </a:p>
        </p:txBody>
      </p:sp>
      <p:cxnSp>
        <p:nvCxnSpPr>
          <p:cNvPr id="431" name="Google Shape;431;p41"/>
          <p:cNvCxnSpPr>
            <a:stCxn id="432" idx="1"/>
          </p:cNvCxnSpPr>
          <p:nvPr/>
        </p:nvCxnSpPr>
        <p:spPr>
          <a:xfrm rot="10800000">
            <a:off x="1907751" y="4410284"/>
            <a:ext cx="1956900" cy="1101300"/>
          </a:xfrm>
          <a:prstGeom prst="straightConnector1">
            <a:avLst/>
          </a:prstGeom>
          <a:noFill/>
          <a:ln cap="flat" cmpd="sng" w="9525">
            <a:solidFill>
              <a:srgbClr val="4A7DBA"/>
            </a:solidFill>
            <a:prstDash val="solid"/>
            <a:round/>
            <a:headEnd len="sm" w="sm" type="none"/>
            <a:tailEnd len="med" w="med" type="triangle"/>
          </a:ln>
        </p:spPr>
      </p:cxnSp>
      <p:sp>
        <p:nvSpPr>
          <p:cNvPr id="432" name="Google Shape;432;p41"/>
          <p:cNvSpPr txBox="1"/>
          <p:nvPr/>
        </p:nvSpPr>
        <p:spPr>
          <a:xfrm>
            <a:off x="3864651" y="5326918"/>
            <a:ext cx="22268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T軸最小圧縮応力軸</a:t>
            </a:r>
            <a:endParaRPr/>
          </a:p>
        </p:txBody>
      </p:sp>
      <p:cxnSp>
        <p:nvCxnSpPr>
          <p:cNvPr id="433" name="Google Shape;433;p41"/>
          <p:cNvCxnSpPr/>
          <p:nvPr/>
        </p:nvCxnSpPr>
        <p:spPr>
          <a:xfrm flipH="1">
            <a:off x="1763688" y="1413713"/>
            <a:ext cx="1440160" cy="1687744"/>
          </a:xfrm>
          <a:prstGeom prst="straightConnector1">
            <a:avLst/>
          </a:prstGeom>
          <a:noFill/>
          <a:ln cap="flat" cmpd="sng" w="9525">
            <a:solidFill>
              <a:srgbClr val="4A7DBA"/>
            </a:solidFill>
            <a:prstDash val="solid"/>
            <a:round/>
            <a:headEnd len="sm" w="sm" type="none"/>
            <a:tailEnd len="med" w="med" type="triangle"/>
          </a:ln>
        </p:spPr>
      </p:cxnSp>
      <p:sp>
        <p:nvSpPr>
          <p:cNvPr id="434" name="Google Shape;434;p41"/>
          <p:cNvSpPr txBox="1"/>
          <p:nvPr/>
        </p:nvSpPr>
        <p:spPr>
          <a:xfrm>
            <a:off x="3268738" y="1250758"/>
            <a:ext cx="401744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null軸：この方向には地震波放射はない</a:t>
            </a:r>
            <a:endParaRPr/>
          </a:p>
        </p:txBody>
      </p:sp>
      <p:cxnSp>
        <p:nvCxnSpPr>
          <p:cNvPr id="435" name="Google Shape;435;p41"/>
          <p:cNvCxnSpPr/>
          <p:nvPr/>
        </p:nvCxnSpPr>
        <p:spPr>
          <a:xfrm>
            <a:off x="1262620" y="1687670"/>
            <a:ext cx="0" cy="961151"/>
          </a:xfrm>
          <a:prstGeom prst="straightConnector1">
            <a:avLst/>
          </a:prstGeom>
          <a:noFill/>
          <a:ln cap="flat" cmpd="sng" w="9525">
            <a:solidFill>
              <a:srgbClr val="4A7DBA"/>
            </a:solidFill>
            <a:prstDash val="solid"/>
            <a:round/>
            <a:headEnd len="sm" w="sm" type="none"/>
            <a:tailEnd len="med" w="med" type="triangle"/>
          </a:ln>
        </p:spPr>
      </p:cxnSp>
      <p:sp>
        <p:nvSpPr>
          <p:cNvPr id="436" name="Google Shape;436;p41"/>
          <p:cNvSpPr txBox="1"/>
          <p:nvPr/>
        </p:nvSpPr>
        <p:spPr>
          <a:xfrm>
            <a:off x="563132" y="1341552"/>
            <a:ext cx="211307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節面（P波振幅ゼロ）</a:t>
            </a:r>
            <a:endParaRPr/>
          </a:p>
        </p:txBody>
      </p:sp>
      <p:cxnSp>
        <p:nvCxnSpPr>
          <p:cNvPr id="437" name="Google Shape;437;p41"/>
          <p:cNvCxnSpPr/>
          <p:nvPr/>
        </p:nvCxnSpPr>
        <p:spPr>
          <a:xfrm flipH="1">
            <a:off x="1619672" y="1687670"/>
            <a:ext cx="134593" cy="1669322"/>
          </a:xfrm>
          <a:prstGeom prst="straightConnector1">
            <a:avLst/>
          </a:prstGeom>
          <a:noFill/>
          <a:ln cap="flat" cmpd="sng" w="9525">
            <a:solidFill>
              <a:srgbClr val="4A7DBA"/>
            </a:solidFill>
            <a:prstDash val="solid"/>
            <a:round/>
            <a:headEnd len="sm" w="sm"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5"/>
          <p:cNvSpPr txBox="1"/>
          <p:nvPr>
            <p:ph type="ctrTitle"/>
          </p:nvPr>
        </p:nvSpPr>
        <p:spPr>
          <a:xfrm>
            <a:off x="0" y="0"/>
            <a:ext cx="9144000" cy="650503"/>
          </a:xfrm>
          <a:prstGeom prst="rect">
            <a:avLst/>
          </a:prstGeom>
          <a:solidFill>
            <a:srgbClr val="B6DDE7"/>
          </a:solidFill>
          <a:ln cap="flat" cmpd="sng" w="38100">
            <a:solidFill>
              <a:srgbClr val="7F7F7F"/>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ja-JP"/>
              <a:t>震源と震央と震源域</a:t>
            </a:r>
            <a:endParaRPr/>
          </a:p>
        </p:txBody>
      </p:sp>
      <p:pic>
        <p:nvPicPr>
          <p:cNvPr id="112" name="Google Shape;112;p15"/>
          <p:cNvPicPr preferRelativeResize="0"/>
          <p:nvPr/>
        </p:nvPicPr>
        <p:blipFill rotWithShape="1">
          <a:blip r:embed="rId3">
            <a:alphaModFix/>
          </a:blip>
          <a:srcRect b="0" l="0" r="0" t="0"/>
          <a:stretch/>
        </p:blipFill>
        <p:spPr>
          <a:xfrm>
            <a:off x="1403648" y="2996952"/>
            <a:ext cx="5938889" cy="3096344"/>
          </a:xfrm>
          <a:prstGeom prst="rect">
            <a:avLst/>
          </a:prstGeom>
          <a:noFill/>
          <a:ln>
            <a:noFill/>
          </a:ln>
        </p:spPr>
      </p:pic>
      <p:sp>
        <p:nvSpPr>
          <p:cNvPr id="113" name="Google Shape;113;p15"/>
          <p:cNvSpPr txBox="1"/>
          <p:nvPr/>
        </p:nvSpPr>
        <p:spPr>
          <a:xfrm>
            <a:off x="1233874" y="6396191"/>
            <a:ext cx="667625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ja-JP" sz="1200">
                <a:solidFill>
                  <a:srgbClr val="000000"/>
                </a:solidFill>
                <a:latin typeface="Meiryo"/>
                <a:ea typeface="Meiryo"/>
                <a:cs typeface="Meiryo"/>
                <a:sym typeface="Meiryo"/>
              </a:rPr>
              <a:t>国土交通省（「地震調査研究推進本部」加筆修正）</a:t>
            </a:r>
            <a:endParaRPr b="0" i="0" sz="1200">
              <a:solidFill>
                <a:srgbClr val="000000"/>
              </a:solidFill>
              <a:latin typeface="Meiryo"/>
              <a:ea typeface="Meiryo"/>
              <a:cs typeface="Meiryo"/>
              <a:sym typeface="Meiryo"/>
            </a:endParaRPr>
          </a:p>
          <a:p>
            <a:pPr indent="0" lvl="0" marL="0" marR="0" rtl="0" algn="l">
              <a:spcBef>
                <a:spcPts val="0"/>
              </a:spcBef>
              <a:spcAft>
                <a:spcPts val="0"/>
              </a:spcAft>
              <a:buNone/>
            </a:pPr>
            <a:r>
              <a:rPr lang="ja-JP" sz="1200">
                <a:solidFill>
                  <a:schemeClr val="dk1"/>
                </a:solidFill>
                <a:latin typeface="Calibri"/>
                <a:ea typeface="Calibri"/>
                <a:cs typeface="Calibri"/>
                <a:sym typeface="Calibri"/>
              </a:rPr>
              <a:t>http://www.skr.mlit.go.jp/bosai/bosai/tounannkai/kisochishiki/tunamikankei/shingeniki/shingeniki.html</a:t>
            </a:r>
            <a:endParaRPr sz="1200">
              <a:solidFill>
                <a:schemeClr val="dk1"/>
              </a:solidFill>
              <a:latin typeface="Calibri"/>
              <a:ea typeface="Calibri"/>
              <a:cs typeface="Calibri"/>
              <a:sym typeface="Calibri"/>
            </a:endParaRPr>
          </a:p>
        </p:txBody>
      </p:sp>
      <p:sp>
        <p:nvSpPr>
          <p:cNvPr id="114" name="Google Shape;114;p15"/>
          <p:cNvSpPr txBox="1"/>
          <p:nvPr/>
        </p:nvSpPr>
        <p:spPr>
          <a:xfrm>
            <a:off x="1403648" y="980728"/>
            <a:ext cx="716414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2400">
                <a:solidFill>
                  <a:schemeClr val="dk1"/>
                </a:solidFill>
                <a:latin typeface="Calibri"/>
                <a:ea typeface="Calibri"/>
                <a:cs typeface="Calibri"/>
                <a:sym typeface="Calibri"/>
              </a:rPr>
              <a:t>震源：狭い意味では断層すべり（破壊）の始まった「点」</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ja-JP" sz="2400">
                <a:solidFill>
                  <a:schemeClr val="dk1"/>
                </a:solidFill>
                <a:latin typeface="Calibri"/>
                <a:ea typeface="Calibri"/>
                <a:cs typeface="Calibri"/>
                <a:sym typeface="Calibri"/>
              </a:rPr>
              <a:t>震央：「震源」の真上の地表点</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ja-JP" sz="2400">
                <a:solidFill>
                  <a:schemeClr val="dk1"/>
                </a:solidFill>
                <a:latin typeface="Calibri"/>
                <a:ea typeface="Calibri"/>
                <a:cs typeface="Calibri"/>
                <a:sym typeface="Calibri"/>
              </a:rPr>
              <a:t>震源域：震源断層を含んだ体積領域</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2"/>
          <p:cNvSpPr txBox="1"/>
          <p:nvPr>
            <p:ph type="ctrTitle"/>
          </p:nvPr>
        </p:nvSpPr>
        <p:spPr>
          <a:xfrm>
            <a:off x="0" y="0"/>
            <a:ext cx="9144000" cy="650503"/>
          </a:xfrm>
          <a:prstGeom prst="rect">
            <a:avLst/>
          </a:prstGeom>
          <a:solidFill>
            <a:srgbClr val="B6DDE7"/>
          </a:solidFill>
          <a:ln cap="flat" cmpd="sng" w="38100">
            <a:solidFill>
              <a:srgbClr val="7F7F7F"/>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ja-JP"/>
              <a:t>発震機構解</a:t>
            </a:r>
            <a:endParaRPr/>
          </a:p>
        </p:txBody>
      </p:sp>
      <p:pic>
        <p:nvPicPr>
          <p:cNvPr id="443" name="Google Shape;443;p42"/>
          <p:cNvPicPr preferRelativeResize="0"/>
          <p:nvPr/>
        </p:nvPicPr>
        <p:blipFill rotWithShape="1">
          <a:blip r:embed="rId3">
            <a:alphaModFix/>
          </a:blip>
          <a:srcRect b="0" l="0" r="0" t="0"/>
          <a:stretch/>
        </p:blipFill>
        <p:spPr>
          <a:xfrm>
            <a:off x="893325" y="1205457"/>
            <a:ext cx="7357349" cy="3517255"/>
          </a:xfrm>
          <a:prstGeom prst="rect">
            <a:avLst/>
          </a:prstGeom>
          <a:noFill/>
          <a:ln>
            <a:noFill/>
          </a:ln>
        </p:spPr>
      </p:pic>
      <p:sp>
        <p:nvSpPr>
          <p:cNvPr id="444" name="Google Shape;444;p42"/>
          <p:cNvSpPr txBox="1"/>
          <p:nvPr/>
        </p:nvSpPr>
        <p:spPr>
          <a:xfrm>
            <a:off x="1331640" y="4869160"/>
            <a:ext cx="458811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P波は断層面に沿った方向の振幅はゼロ</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S波は逆に断層面に沿った方向の振幅は最大</a:t>
            </a:r>
            <a:endParaRPr/>
          </a:p>
        </p:txBody>
      </p:sp>
      <p:sp>
        <p:nvSpPr>
          <p:cNvPr id="445" name="Google Shape;445;p42"/>
          <p:cNvSpPr txBox="1"/>
          <p:nvPr/>
        </p:nvSpPr>
        <p:spPr>
          <a:xfrm>
            <a:off x="1115616" y="650503"/>
            <a:ext cx="156966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地震波の励起</a:t>
            </a:r>
            <a:endParaRPr/>
          </a:p>
        </p:txBody>
      </p:sp>
      <p:sp>
        <p:nvSpPr>
          <p:cNvPr id="446" name="Google Shape;446;p42"/>
          <p:cNvSpPr txBox="1"/>
          <p:nvPr/>
        </p:nvSpPr>
        <p:spPr>
          <a:xfrm>
            <a:off x="1115616" y="6165304"/>
            <a:ext cx="395492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（出典：長谷川・他、地震学、共立出版）</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3"/>
          <p:cNvSpPr txBox="1"/>
          <p:nvPr>
            <p:ph type="ctrTitle"/>
          </p:nvPr>
        </p:nvSpPr>
        <p:spPr>
          <a:xfrm>
            <a:off x="0" y="0"/>
            <a:ext cx="9144000" cy="650503"/>
          </a:xfrm>
          <a:prstGeom prst="rect">
            <a:avLst/>
          </a:prstGeom>
          <a:solidFill>
            <a:srgbClr val="B6DDE7"/>
          </a:solidFill>
          <a:ln cap="flat" cmpd="sng" w="38100">
            <a:solidFill>
              <a:srgbClr val="7F7F7F"/>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ja-JP"/>
              <a:t>地震波の放射パターン</a:t>
            </a:r>
            <a:endParaRPr/>
          </a:p>
        </p:txBody>
      </p:sp>
      <p:sp>
        <p:nvSpPr>
          <p:cNvPr id="452" name="Google Shape;452;p43"/>
          <p:cNvSpPr txBox="1"/>
          <p:nvPr/>
        </p:nvSpPr>
        <p:spPr>
          <a:xfrm>
            <a:off x="4139952" y="5372660"/>
            <a:ext cx="459991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(Lay and Wallace, Mordner Global Seismology) </a:t>
            </a:r>
            <a:endParaRPr/>
          </a:p>
        </p:txBody>
      </p:sp>
      <p:pic>
        <p:nvPicPr>
          <p:cNvPr id="453" name="Google Shape;453;p43"/>
          <p:cNvPicPr preferRelativeResize="0"/>
          <p:nvPr/>
        </p:nvPicPr>
        <p:blipFill rotWithShape="1">
          <a:blip r:embed="rId3">
            <a:alphaModFix/>
          </a:blip>
          <a:srcRect b="0" l="0" r="0" t="0"/>
          <a:stretch/>
        </p:blipFill>
        <p:spPr>
          <a:xfrm>
            <a:off x="673197" y="1124744"/>
            <a:ext cx="7935442" cy="4082395"/>
          </a:xfrm>
          <a:prstGeom prst="rect">
            <a:avLst/>
          </a:prstGeom>
          <a:noFill/>
          <a:ln>
            <a:noFill/>
          </a:ln>
        </p:spPr>
      </p:pic>
      <p:cxnSp>
        <p:nvCxnSpPr>
          <p:cNvPr id="454" name="Google Shape;454;p43"/>
          <p:cNvCxnSpPr/>
          <p:nvPr/>
        </p:nvCxnSpPr>
        <p:spPr>
          <a:xfrm flipH="1">
            <a:off x="2555776" y="1196752"/>
            <a:ext cx="1584176" cy="792088"/>
          </a:xfrm>
          <a:prstGeom prst="straightConnector1">
            <a:avLst/>
          </a:prstGeom>
          <a:noFill/>
          <a:ln cap="flat" cmpd="sng" w="9525">
            <a:solidFill>
              <a:srgbClr val="4A7DBA"/>
            </a:solidFill>
            <a:prstDash val="solid"/>
            <a:round/>
            <a:headEnd len="sm" w="sm" type="none"/>
            <a:tailEnd len="med" w="med" type="triangle"/>
          </a:ln>
        </p:spPr>
      </p:cxnSp>
      <p:cxnSp>
        <p:nvCxnSpPr>
          <p:cNvPr id="455" name="Google Shape;455;p43"/>
          <p:cNvCxnSpPr/>
          <p:nvPr/>
        </p:nvCxnSpPr>
        <p:spPr>
          <a:xfrm flipH="1">
            <a:off x="3275856" y="1196752"/>
            <a:ext cx="936104" cy="1645181"/>
          </a:xfrm>
          <a:prstGeom prst="straightConnector1">
            <a:avLst/>
          </a:prstGeom>
          <a:noFill/>
          <a:ln cap="flat" cmpd="sng" w="9525">
            <a:solidFill>
              <a:srgbClr val="4A7DBA"/>
            </a:solidFill>
            <a:prstDash val="solid"/>
            <a:round/>
            <a:headEnd len="sm" w="sm" type="none"/>
            <a:tailEnd len="med" w="med" type="triangle"/>
          </a:ln>
        </p:spPr>
      </p:cxnSp>
      <p:sp>
        <p:nvSpPr>
          <p:cNvPr id="456" name="Google Shape;456;p43"/>
          <p:cNvSpPr txBox="1"/>
          <p:nvPr/>
        </p:nvSpPr>
        <p:spPr>
          <a:xfrm>
            <a:off x="4128016" y="892383"/>
            <a:ext cx="14574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P波振幅最大</a:t>
            </a:r>
            <a:endParaRPr b="0" i="0" sz="1800" u="none" cap="none" strike="noStrike">
              <a:solidFill>
                <a:srgbClr val="000000"/>
              </a:solidFill>
              <a:latin typeface="Calibri"/>
              <a:ea typeface="Calibri"/>
              <a:cs typeface="Calibri"/>
              <a:sym typeface="Calibri"/>
            </a:endParaRPr>
          </a:p>
        </p:txBody>
      </p:sp>
      <p:cxnSp>
        <p:nvCxnSpPr>
          <p:cNvPr id="457" name="Google Shape;457;p43"/>
          <p:cNvCxnSpPr/>
          <p:nvPr/>
        </p:nvCxnSpPr>
        <p:spPr>
          <a:xfrm flipH="1">
            <a:off x="6660232" y="2348880"/>
            <a:ext cx="1255686" cy="114201"/>
          </a:xfrm>
          <a:prstGeom prst="straightConnector1">
            <a:avLst/>
          </a:prstGeom>
          <a:noFill/>
          <a:ln cap="flat" cmpd="sng" w="9525">
            <a:solidFill>
              <a:srgbClr val="4A7DBA"/>
            </a:solidFill>
            <a:prstDash val="solid"/>
            <a:round/>
            <a:headEnd len="sm" w="sm" type="none"/>
            <a:tailEnd len="med" w="med" type="triangle"/>
          </a:ln>
        </p:spPr>
      </p:cxnSp>
      <p:cxnSp>
        <p:nvCxnSpPr>
          <p:cNvPr id="458" name="Google Shape;458;p43"/>
          <p:cNvCxnSpPr/>
          <p:nvPr/>
        </p:nvCxnSpPr>
        <p:spPr>
          <a:xfrm rot="10800000">
            <a:off x="5585466" y="2023720"/>
            <a:ext cx="2330452" cy="185299"/>
          </a:xfrm>
          <a:prstGeom prst="straightConnector1">
            <a:avLst/>
          </a:prstGeom>
          <a:noFill/>
          <a:ln cap="flat" cmpd="sng" w="9525">
            <a:solidFill>
              <a:srgbClr val="4A7DBA"/>
            </a:solidFill>
            <a:prstDash val="solid"/>
            <a:round/>
            <a:headEnd len="sm" w="sm" type="none"/>
            <a:tailEnd len="med" w="med" type="triangle"/>
          </a:ln>
        </p:spPr>
      </p:cxnSp>
      <p:sp>
        <p:nvSpPr>
          <p:cNvPr id="459" name="Google Shape;459;p43"/>
          <p:cNvSpPr txBox="1"/>
          <p:nvPr/>
        </p:nvSpPr>
        <p:spPr>
          <a:xfrm>
            <a:off x="7944786" y="2116369"/>
            <a:ext cx="101021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S波振幅</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最大</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4"/>
          <p:cNvSpPr txBox="1"/>
          <p:nvPr>
            <p:ph type="ctrTitle"/>
          </p:nvPr>
        </p:nvSpPr>
        <p:spPr>
          <a:xfrm>
            <a:off x="0" y="0"/>
            <a:ext cx="9144000" cy="650503"/>
          </a:xfrm>
          <a:prstGeom prst="rect">
            <a:avLst/>
          </a:prstGeom>
          <a:solidFill>
            <a:srgbClr val="B6DDE7"/>
          </a:solidFill>
          <a:ln cap="flat" cmpd="sng" w="38100">
            <a:solidFill>
              <a:srgbClr val="7F7F7F"/>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ja-JP"/>
              <a:t>初動方向から発震機構解の求め方</a:t>
            </a:r>
            <a:endParaRPr/>
          </a:p>
        </p:txBody>
      </p:sp>
      <p:pic>
        <p:nvPicPr>
          <p:cNvPr id="465" name="Google Shape;465;p44"/>
          <p:cNvPicPr preferRelativeResize="0"/>
          <p:nvPr/>
        </p:nvPicPr>
        <p:blipFill rotWithShape="1">
          <a:blip r:embed="rId3">
            <a:alphaModFix/>
          </a:blip>
          <a:srcRect b="0" l="0" r="0" t="0"/>
          <a:stretch/>
        </p:blipFill>
        <p:spPr>
          <a:xfrm>
            <a:off x="6158552" y="3472751"/>
            <a:ext cx="2543108" cy="2982129"/>
          </a:xfrm>
          <a:prstGeom prst="rect">
            <a:avLst/>
          </a:prstGeom>
          <a:noFill/>
          <a:ln>
            <a:noFill/>
          </a:ln>
        </p:spPr>
      </p:pic>
      <p:sp>
        <p:nvSpPr>
          <p:cNvPr id="466" name="Google Shape;466;p44"/>
          <p:cNvSpPr txBox="1"/>
          <p:nvPr/>
        </p:nvSpPr>
        <p:spPr>
          <a:xfrm>
            <a:off x="6057047" y="6454880"/>
            <a:ext cx="321754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(笠原、地震の力学、鹿島出版）</a:t>
            </a:r>
            <a:endParaRPr/>
          </a:p>
        </p:txBody>
      </p:sp>
      <p:sp>
        <p:nvSpPr>
          <p:cNvPr id="467" name="Google Shape;467;p44"/>
          <p:cNvSpPr txBox="1"/>
          <p:nvPr/>
        </p:nvSpPr>
        <p:spPr>
          <a:xfrm>
            <a:off x="2949562" y="5021318"/>
            <a:ext cx="3158237"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震源球は球面であるが、2次元</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表現する場合には等積投影が</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通常使用される。</a:t>
            </a:r>
            <a:endParaRPr/>
          </a:p>
        </p:txBody>
      </p:sp>
      <p:sp>
        <p:nvSpPr>
          <p:cNvPr id="468" name="Google Shape;468;p44"/>
          <p:cNvSpPr txBox="1"/>
          <p:nvPr/>
        </p:nvSpPr>
        <p:spPr>
          <a:xfrm>
            <a:off x="473420" y="922366"/>
            <a:ext cx="5351145" cy="36933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地下の速度構造を仮定して、射出角・方位角を求める</a:t>
            </a:r>
            <a:endParaRPr/>
          </a:p>
        </p:txBody>
      </p:sp>
      <p:sp>
        <p:nvSpPr>
          <p:cNvPr id="469" name="Google Shape;469;p44"/>
          <p:cNvSpPr/>
          <p:nvPr/>
        </p:nvSpPr>
        <p:spPr>
          <a:xfrm>
            <a:off x="2977854" y="1361455"/>
            <a:ext cx="467006" cy="216024"/>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0" name="Google Shape;470;p44"/>
          <p:cNvSpPr txBox="1"/>
          <p:nvPr/>
        </p:nvSpPr>
        <p:spPr>
          <a:xfrm>
            <a:off x="247341" y="1659315"/>
            <a:ext cx="6330579" cy="36933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射出角・方位角に応じて投影した震源球上に押し引きをプロット</a:t>
            </a:r>
            <a:endParaRPr/>
          </a:p>
        </p:txBody>
      </p:sp>
      <p:pic>
        <p:nvPicPr>
          <p:cNvPr id="471" name="Google Shape;471;p44"/>
          <p:cNvPicPr preferRelativeResize="0"/>
          <p:nvPr/>
        </p:nvPicPr>
        <p:blipFill rotWithShape="1">
          <a:blip r:embed="rId4">
            <a:alphaModFix/>
          </a:blip>
          <a:srcRect b="0" l="0" r="0" t="0"/>
          <a:stretch/>
        </p:blipFill>
        <p:spPr>
          <a:xfrm>
            <a:off x="6732240" y="664863"/>
            <a:ext cx="2066925" cy="2276475"/>
          </a:xfrm>
          <a:prstGeom prst="rect">
            <a:avLst/>
          </a:prstGeom>
          <a:noFill/>
          <a:ln>
            <a:noFill/>
          </a:ln>
        </p:spPr>
      </p:pic>
      <p:sp>
        <p:nvSpPr>
          <p:cNvPr id="472" name="Google Shape;472;p44"/>
          <p:cNvSpPr txBox="1"/>
          <p:nvPr/>
        </p:nvSpPr>
        <p:spPr>
          <a:xfrm>
            <a:off x="460988" y="2444676"/>
            <a:ext cx="5522666" cy="36933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手作業：思考錯誤で適合する4象限型のパターンを探す</a:t>
            </a:r>
            <a:endParaRPr/>
          </a:p>
        </p:txBody>
      </p:sp>
      <p:sp>
        <p:nvSpPr>
          <p:cNvPr id="473" name="Google Shape;473;p44"/>
          <p:cNvSpPr/>
          <p:nvPr/>
        </p:nvSpPr>
        <p:spPr>
          <a:xfrm>
            <a:off x="2988818" y="2125919"/>
            <a:ext cx="467006" cy="216024"/>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4" name="Google Shape;474;p44"/>
          <p:cNvSpPr txBox="1"/>
          <p:nvPr/>
        </p:nvSpPr>
        <p:spPr>
          <a:xfrm>
            <a:off x="263274" y="3062083"/>
            <a:ext cx="5896166" cy="646331"/>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計算機：走行・傾斜・すべり角についてグリッドサーチを行い</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　　　　　もっとも適合するパラメーターを求める</a:t>
            </a:r>
            <a:endParaRPr/>
          </a:p>
        </p:txBody>
      </p:sp>
      <p:cxnSp>
        <p:nvCxnSpPr>
          <p:cNvPr id="475" name="Google Shape;475;p44"/>
          <p:cNvCxnSpPr/>
          <p:nvPr/>
        </p:nvCxnSpPr>
        <p:spPr>
          <a:xfrm>
            <a:off x="3995936" y="1232322"/>
            <a:ext cx="3769766" cy="516857"/>
          </a:xfrm>
          <a:prstGeom prst="straightConnector1">
            <a:avLst/>
          </a:prstGeom>
          <a:noFill/>
          <a:ln cap="flat" cmpd="sng" w="9525">
            <a:solidFill>
              <a:srgbClr val="4A7DBA"/>
            </a:solidFill>
            <a:prstDash val="solid"/>
            <a:round/>
            <a:headEnd len="sm" w="sm"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5"/>
          <p:cNvSpPr txBox="1"/>
          <p:nvPr>
            <p:ph type="ctrTitle"/>
          </p:nvPr>
        </p:nvSpPr>
        <p:spPr>
          <a:xfrm>
            <a:off x="0" y="0"/>
            <a:ext cx="9144000" cy="650503"/>
          </a:xfrm>
          <a:prstGeom prst="rect">
            <a:avLst/>
          </a:prstGeom>
          <a:solidFill>
            <a:srgbClr val="B6DDE7"/>
          </a:solidFill>
          <a:ln cap="flat" cmpd="sng" w="38100">
            <a:solidFill>
              <a:srgbClr val="7F7F7F"/>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ja-JP"/>
              <a:t>地震</a:t>
            </a:r>
            <a:endParaRPr/>
          </a:p>
        </p:txBody>
      </p:sp>
      <p:sp>
        <p:nvSpPr>
          <p:cNvPr id="481" name="Google Shape;481;p45"/>
          <p:cNvSpPr txBox="1"/>
          <p:nvPr/>
        </p:nvSpPr>
        <p:spPr>
          <a:xfrm>
            <a:off x="2555776" y="1412776"/>
            <a:ext cx="264367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未解決</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ja-JP" sz="1800">
                <a:solidFill>
                  <a:schemeClr val="dk1"/>
                </a:solidFill>
                <a:latin typeface="Calibri"/>
                <a:ea typeface="Calibri"/>
                <a:cs typeface="Calibri"/>
                <a:sym typeface="Calibri"/>
              </a:rPr>
              <a:t>楕円体の引力の式</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ja-JP" sz="1800">
                <a:solidFill>
                  <a:schemeClr val="dk1"/>
                </a:solidFill>
                <a:latin typeface="Calibri"/>
                <a:ea typeface="Calibri"/>
                <a:cs typeface="Calibri"/>
                <a:sym typeface="Calibri"/>
              </a:rPr>
              <a:t>回転エネルギーがなぜ負</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6"/>
          <p:cNvSpPr txBox="1"/>
          <p:nvPr>
            <p:ph type="ctrTitle"/>
          </p:nvPr>
        </p:nvSpPr>
        <p:spPr>
          <a:xfrm>
            <a:off x="0" y="0"/>
            <a:ext cx="9144000" cy="650503"/>
          </a:xfrm>
          <a:prstGeom prst="rect">
            <a:avLst/>
          </a:prstGeom>
          <a:solidFill>
            <a:srgbClr val="B6DDE7"/>
          </a:solidFill>
          <a:ln cap="flat" cmpd="sng" w="38100">
            <a:solidFill>
              <a:srgbClr val="7F7F7F"/>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ja-JP"/>
              <a:t>地震と地震波</a:t>
            </a:r>
            <a:endParaRPr/>
          </a:p>
        </p:txBody>
      </p:sp>
      <p:pic>
        <p:nvPicPr>
          <p:cNvPr id="120" name="Google Shape;120;p16"/>
          <p:cNvPicPr preferRelativeResize="0"/>
          <p:nvPr/>
        </p:nvPicPr>
        <p:blipFill rotWithShape="1">
          <a:blip r:embed="rId3">
            <a:alphaModFix/>
          </a:blip>
          <a:srcRect b="0" l="0" r="0" t="0"/>
          <a:stretch/>
        </p:blipFill>
        <p:spPr>
          <a:xfrm>
            <a:off x="1547664" y="791849"/>
            <a:ext cx="5849365" cy="2848386"/>
          </a:xfrm>
          <a:prstGeom prst="rect">
            <a:avLst/>
          </a:prstGeom>
          <a:noFill/>
          <a:ln>
            <a:noFill/>
          </a:ln>
        </p:spPr>
      </p:pic>
      <p:sp>
        <p:nvSpPr>
          <p:cNvPr id="121" name="Google Shape;121;p16"/>
          <p:cNvSpPr txBox="1"/>
          <p:nvPr/>
        </p:nvSpPr>
        <p:spPr>
          <a:xfrm>
            <a:off x="323528" y="3567300"/>
            <a:ext cx="866987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b="0" i="0" lang="ja-JP" sz="1200" u="none" cap="none" strike="noStrike">
                <a:solidFill>
                  <a:srgbClr val="000000"/>
                </a:solidFill>
                <a:latin typeface="Calibri"/>
                <a:ea typeface="Calibri"/>
                <a:cs typeface="Calibri"/>
                <a:sym typeface="Calibri"/>
              </a:rPr>
              <a:t>四国地方整備局　http://www.skr.mlit.go.jp/bosai/bosai/tounannkai/kisochishiki/tunamikankei/jishintojishindou/jishintojishindou.html</a:t>
            </a:r>
            <a:endParaRPr b="0" i="0" sz="1200" u="none" cap="none" strike="noStrike">
              <a:solidFill>
                <a:srgbClr val="000000"/>
              </a:solidFill>
              <a:latin typeface="Calibri"/>
              <a:ea typeface="Calibri"/>
              <a:cs typeface="Calibri"/>
              <a:sym typeface="Calibri"/>
            </a:endParaRPr>
          </a:p>
        </p:txBody>
      </p:sp>
      <p:pic>
        <p:nvPicPr>
          <p:cNvPr id="122" name="Google Shape;122;p16"/>
          <p:cNvPicPr preferRelativeResize="0"/>
          <p:nvPr/>
        </p:nvPicPr>
        <p:blipFill rotWithShape="1">
          <a:blip r:embed="rId4">
            <a:alphaModFix/>
          </a:blip>
          <a:srcRect b="0" l="0" r="0" t="0"/>
          <a:stretch/>
        </p:blipFill>
        <p:spPr>
          <a:xfrm>
            <a:off x="3131024" y="3863623"/>
            <a:ext cx="3889248" cy="2789321"/>
          </a:xfrm>
          <a:prstGeom prst="rect">
            <a:avLst/>
          </a:prstGeom>
          <a:noFill/>
          <a:ln>
            <a:noFill/>
          </a:ln>
        </p:spPr>
      </p:pic>
      <p:sp>
        <p:nvSpPr>
          <p:cNvPr id="123" name="Google Shape;123;p16"/>
          <p:cNvSpPr txBox="1"/>
          <p:nvPr/>
        </p:nvSpPr>
        <p:spPr>
          <a:xfrm>
            <a:off x="212141" y="6571337"/>
            <a:ext cx="666329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b="0" i="0" lang="ja-JP" sz="1200" u="none" cap="none" strike="noStrike">
                <a:solidFill>
                  <a:srgbClr val="000000"/>
                </a:solidFill>
                <a:latin typeface="Calibri"/>
                <a:ea typeface="Calibri"/>
                <a:cs typeface="Calibri"/>
                <a:sym typeface="Calibri"/>
              </a:rPr>
              <a:t>防災科学技術研究所　https://www.kyoshin.bosai.go.jp/kyoshin/gk/publication/Sect-1/Fig4.1.2-1a.JPG</a:t>
            </a:r>
            <a:endParaRPr b="0" i="0" sz="1200" u="none" cap="none" strike="noStrike">
              <a:solidFill>
                <a:srgbClr val="000000"/>
              </a:solidFill>
              <a:latin typeface="Calibri"/>
              <a:ea typeface="Calibri"/>
              <a:cs typeface="Calibri"/>
              <a:sym typeface="Calibri"/>
            </a:endParaRPr>
          </a:p>
        </p:txBody>
      </p:sp>
      <p:sp>
        <p:nvSpPr>
          <p:cNvPr id="124" name="Google Shape;124;p16"/>
          <p:cNvSpPr txBox="1"/>
          <p:nvPr/>
        </p:nvSpPr>
        <p:spPr>
          <a:xfrm>
            <a:off x="1403648" y="4005064"/>
            <a:ext cx="110799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地震波形</a:t>
            </a:r>
            <a:endParaRPr/>
          </a:p>
        </p:txBody>
      </p:sp>
      <p:sp>
        <p:nvSpPr>
          <p:cNvPr id="125" name="Google Shape;125;p16"/>
          <p:cNvSpPr txBox="1"/>
          <p:nvPr/>
        </p:nvSpPr>
        <p:spPr>
          <a:xfrm>
            <a:off x="3491880" y="4005064"/>
            <a:ext cx="3032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P</a:t>
            </a:r>
            <a:endParaRPr b="0" i="0" sz="1800" u="none" cap="none" strike="noStrike">
              <a:solidFill>
                <a:srgbClr val="000000"/>
              </a:solidFill>
              <a:latin typeface="Calibri"/>
              <a:ea typeface="Calibri"/>
              <a:cs typeface="Calibri"/>
              <a:sym typeface="Calibri"/>
            </a:endParaRPr>
          </a:p>
        </p:txBody>
      </p:sp>
      <p:sp>
        <p:nvSpPr>
          <p:cNvPr id="126" name="Google Shape;126;p16"/>
          <p:cNvSpPr txBox="1"/>
          <p:nvPr/>
        </p:nvSpPr>
        <p:spPr>
          <a:xfrm>
            <a:off x="3978964" y="3730720"/>
            <a:ext cx="29046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S</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7"/>
          <p:cNvSpPr txBox="1"/>
          <p:nvPr>
            <p:ph type="ctrTitle"/>
          </p:nvPr>
        </p:nvSpPr>
        <p:spPr>
          <a:xfrm>
            <a:off x="0" y="0"/>
            <a:ext cx="9144000" cy="650503"/>
          </a:xfrm>
          <a:prstGeom prst="rect">
            <a:avLst/>
          </a:prstGeom>
          <a:solidFill>
            <a:srgbClr val="B6DDE7"/>
          </a:solidFill>
          <a:ln cap="flat" cmpd="sng" w="38100">
            <a:solidFill>
              <a:srgbClr val="7F7F7F"/>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ja-JP"/>
              <a:t>地震と地震波</a:t>
            </a:r>
            <a:endParaRPr/>
          </a:p>
        </p:txBody>
      </p:sp>
      <p:pic>
        <p:nvPicPr>
          <p:cNvPr id="132" name="Google Shape;132;p17"/>
          <p:cNvPicPr preferRelativeResize="0"/>
          <p:nvPr/>
        </p:nvPicPr>
        <p:blipFill rotWithShape="1">
          <a:blip r:embed="rId3">
            <a:alphaModFix/>
          </a:blip>
          <a:srcRect b="0" l="0" r="0" t="0"/>
          <a:stretch/>
        </p:blipFill>
        <p:spPr>
          <a:xfrm>
            <a:off x="755576" y="908720"/>
            <a:ext cx="4810535" cy="5616624"/>
          </a:xfrm>
          <a:prstGeom prst="rect">
            <a:avLst/>
          </a:prstGeom>
          <a:noFill/>
          <a:ln>
            <a:noFill/>
          </a:ln>
        </p:spPr>
      </p:pic>
      <p:sp>
        <p:nvSpPr>
          <p:cNvPr id="133" name="Google Shape;133;p17"/>
          <p:cNvSpPr txBox="1"/>
          <p:nvPr/>
        </p:nvSpPr>
        <p:spPr>
          <a:xfrm>
            <a:off x="390415" y="6525344"/>
            <a:ext cx="5404043"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100">
                <a:solidFill>
                  <a:schemeClr val="dk1"/>
                </a:solidFill>
                <a:latin typeface="Calibri"/>
                <a:ea typeface="Calibri"/>
                <a:cs typeface="Calibri"/>
                <a:sym typeface="Calibri"/>
              </a:rPr>
              <a:t>地震調査研究推進本部　https://www.static.jishin.go.jp/resource/figure/figure005022.jpg</a:t>
            </a:r>
            <a:endParaRPr sz="1100">
              <a:solidFill>
                <a:schemeClr val="dk1"/>
              </a:solidFill>
              <a:latin typeface="Calibri"/>
              <a:ea typeface="Calibri"/>
              <a:cs typeface="Calibri"/>
              <a:sym typeface="Calibri"/>
            </a:endParaRPr>
          </a:p>
        </p:txBody>
      </p:sp>
      <p:pic>
        <p:nvPicPr>
          <p:cNvPr id="134" name="Google Shape;134;p17"/>
          <p:cNvPicPr preferRelativeResize="0"/>
          <p:nvPr/>
        </p:nvPicPr>
        <p:blipFill rotWithShape="1">
          <a:blip r:embed="rId4">
            <a:alphaModFix/>
          </a:blip>
          <a:srcRect b="0" l="0" r="0" t="0"/>
          <a:stretch/>
        </p:blipFill>
        <p:spPr>
          <a:xfrm>
            <a:off x="6228184" y="1554273"/>
            <a:ext cx="1647825" cy="714375"/>
          </a:xfrm>
          <a:prstGeom prst="rect">
            <a:avLst/>
          </a:prstGeom>
          <a:noFill/>
          <a:ln>
            <a:noFill/>
          </a:ln>
        </p:spPr>
      </p:pic>
      <p:pic>
        <p:nvPicPr>
          <p:cNvPr id="135" name="Google Shape;135;p17"/>
          <p:cNvPicPr preferRelativeResize="0"/>
          <p:nvPr/>
        </p:nvPicPr>
        <p:blipFill rotWithShape="1">
          <a:blip r:embed="rId5">
            <a:alphaModFix/>
          </a:blip>
          <a:srcRect b="0" l="0" r="0" t="0"/>
          <a:stretch/>
        </p:blipFill>
        <p:spPr>
          <a:xfrm>
            <a:off x="6475833" y="3332946"/>
            <a:ext cx="1152525" cy="581025"/>
          </a:xfrm>
          <a:prstGeom prst="rect">
            <a:avLst/>
          </a:prstGeom>
          <a:noFill/>
          <a:ln>
            <a:noFill/>
          </a:ln>
        </p:spPr>
      </p:pic>
      <p:cxnSp>
        <p:nvCxnSpPr>
          <p:cNvPr id="136" name="Google Shape;136;p17"/>
          <p:cNvCxnSpPr/>
          <p:nvPr/>
        </p:nvCxnSpPr>
        <p:spPr>
          <a:xfrm>
            <a:off x="6554668" y="6033916"/>
            <a:ext cx="181412" cy="1836"/>
          </a:xfrm>
          <a:prstGeom prst="straightConnector1">
            <a:avLst/>
          </a:prstGeom>
          <a:noFill/>
          <a:ln cap="flat" cmpd="sng" w="28575">
            <a:solidFill>
              <a:schemeClr val="dk1"/>
            </a:solidFill>
            <a:prstDash val="solid"/>
            <a:round/>
            <a:headEnd len="sm" w="sm" type="none"/>
            <a:tailEnd len="sm" w="sm" type="none"/>
          </a:ln>
        </p:spPr>
      </p:cxnSp>
      <p:sp>
        <p:nvSpPr>
          <p:cNvPr id="137" name="Google Shape;137;p17"/>
          <p:cNvSpPr txBox="1"/>
          <p:nvPr/>
        </p:nvSpPr>
        <p:spPr>
          <a:xfrm>
            <a:off x="6475833" y="5961908"/>
            <a:ext cx="3016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3</a:t>
            </a:r>
            <a:endParaRPr sz="1800">
              <a:solidFill>
                <a:schemeClr val="dk1"/>
              </a:solidFill>
              <a:latin typeface="Calibri"/>
              <a:ea typeface="Calibri"/>
              <a:cs typeface="Calibri"/>
              <a:sym typeface="Calibri"/>
            </a:endParaRPr>
          </a:p>
        </p:txBody>
      </p:sp>
      <p:sp>
        <p:nvSpPr>
          <p:cNvPr id="138" name="Google Shape;138;p17"/>
          <p:cNvSpPr txBox="1"/>
          <p:nvPr/>
        </p:nvSpPr>
        <p:spPr>
          <a:xfrm>
            <a:off x="5868144" y="980728"/>
            <a:ext cx="3377848" cy="54476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P波（primary wave)</a:t>
            </a:r>
            <a:endParaRPr/>
          </a:p>
          <a:p>
            <a:pPr indent="0" lvl="0" marL="0" marR="0" rtl="0" algn="l">
              <a:spcBef>
                <a:spcPts val="0"/>
              </a:spcBef>
              <a:spcAft>
                <a:spcPts val="0"/>
              </a:spcAft>
              <a:buNone/>
            </a:pPr>
            <a:r>
              <a:rPr lang="ja-JP" sz="1800">
                <a:solidFill>
                  <a:schemeClr val="dk1"/>
                </a:solidFill>
                <a:latin typeface="Calibri"/>
                <a:ea typeface="Calibri"/>
                <a:cs typeface="Calibri"/>
                <a:sym typeface="Calibri"/>
              </a:rPr>
              <a:t> 縦波、S波より速い</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ja-JP" sz="1800">
                <a:solidFill>
                  <a:schemeClr val="dk1"/>
                </a:solidFill>
                <a:latin typeface="Calibri"/>
                <a:ea typeface="Calibri"/>
                <a:cs typeface="Calibri"/>
                <a:sym typeface="Calibri"/>
              </a:rPr>
              <a:t>(音波と似た波動）</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ja-JP" sz="1800">
                <a:solidFill>
                  <a:schemeClr val="dk1"/>
                </a:solidFill>
                <a:latin typeface="Calibri"/>
                <a:ea typeface="Calibri"/>
                <a:cs typeface="Calibri"/>
                <a:sym typeface="Calibri"/>
              </a:rPr>
              <a:t>S波（secondary wave)</a:t>
            </a:r>
            <a:endParaRPr/>
          </a:p>
          <a:p>
            <a:pPr indent="0" lvl="0" marL="0" marR="0" rtl="0" algn="l">
              <a:spcBef>
                <a:spcPts val="0"/>
              </a:spcBef>
              <a:spcAft>
                <a:spcPts val="0"/>
              </a:spcAft>
              <a:buNone/>
            </a:pPr>
            <a:r>
              <a:rPr lang="ja-JP" sz="1800">
                <a:solidFill>
                  <a:schemeClr val="dk1"/>
                </a:solidFill>
                <a:latin typeface="Calibri"/>
                <a:ea typeface="Calibri"/>
                <a:cs typeface="Calibri"/>
                <a:sym typeface="Calibri"/>
              </a:rPr>
              <a:t> 横波、P波よりも遅い</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ja-JP" sz="1800">
                <a:solidFill>
                  <a:schemeClr val="dk1"/>
                </a:solidFill>
                <a:latin typeface="Calibri"/>
                <a:ea typeface="Calibri"/>
                <a:cs typeface="Calibri"/>
                <a:sym typeface="Calibri"/>
              </a:rPr>
              <a:t>ρ　密度</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ja-JP" sz="1800">
                <a:solidFill>
                  <a:schemeClr val="dk1"/>
                </a:solidFill>
                <a:latin typeface="Calibri"/>
                <a:ea typeface="Calibri"/>
                <a:cs typeface="Calibri"/>
                <a:sym typeface="Calibri"/>
              </a:rPr>
              <a:t>μ　λ　ラメの定数</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ja-JP" sz="1800">
                <a:solidFill>
                  <a:schemeClr val="dk1"/>
                </a:solidFill>
                <a:latin typeface="Calibri"/>
                <a:ea typeface="Calibri"/>
                <a:cs typeface="Calibri"/>
                <a:sym typeface="Calibri"/>
              </a:rPr>
              <a:t>（μは前に出た剛性率）</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ja-JP" sz="1800">
                <a:solidFill>
                  <a:schemeClr val="dk1"/>
                </a:solidFill>
                <a:latin typeface="Calibri"/>
                <a:ea typeface="Calibri"/>
                <a:cs typeface="Calibri"/>
                <a:sym typeface="Calibri"/>
              </a:rPr>
              <a:t>(液体ではμ＝0⇒S波伝播しない）</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ja-JP" sz="1800">
                <a:solidFill>
                  <a:schemeClr val="dk1"/>
                </a:solidFill>
                <a:latin typeface="Calibri"/>
                <a:ea typeface="Calibri"/>
                <a:cs typeface="Calibri"/>
                <a:sym typeface="Calibri"/>
              </a:rPr>
              <a:t>およそ　λ　～　μ</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ja-JP" sz="1800">
                <a:solidFill>
                  <a:schemeClr val="dk1"/>
                </a:solidFill>
                <a:latin typeface="Calibri"/>
                <a:ea typeface="Calibri"/>
                <a:cs typeface="Calibri"/>
                <a:sym typeface="Calibri"/>
              </a:rPr>
              <a:t>Vp≒</a:t>
            </a:r>
            <a:r>
              <a:rPr lang="ja-JP" sz="2400">
                <a:solidFill>
                  <a:schemeClr val="dk1"/>
                </a:solidFill>
                <a:latin typeface="Calibri"/>
                <a:ea typeface="Calibri"/>
                <a:cs typeface="Calibri"/>
                <a:sym typeface="Calibri"/>
              </a:rPr>
              <a:t>√</a:t>
            </a:r>
            <a:r>
              <a:rPr lang="ja-JP" sz="1800">
                <a:solidFill>
                  <a:schemeClr val="dk1"/>
                </a:solidFill>
                <a:latin typeface="Calibri"/>
                <a:ea typeface="Calibri"/>
                <a:cs typeface="Calibri"/>
                <a:sym typeface="Calibri"/>
              </a:rPr>
              <a:t>　Vs</a:t>
            </a: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18"/>
          <p:cNvPicPr preferRelativeResize="0"/>
          <p:nvPr/>
        </p:nvPicPr>
        <p:blipFill rotWithShape="1">
          <a:blip r:embed="rId3">
            <a:alphaModFix/>
          </a:blip>
          <a:srcRect b="0" l="0" r="0" t="0"/>
          <a:stretch/>
        </p:blipFill>
        <p:spPr>
          <a:xfrm>
            <a:off x="2727757" y="1482024"/>
            <a:ext cx="2856871" cy="2048913"/>
          </a:xfrm>
          <a:prstGeom prst="rect">
            <a:avLst/>
          </a:prstGeom>
          <a:noFill/>
          <a:ln>
            <a:noFill/>
          </a:ln>
        </p:spPr>
      </p:pic>
      <p:sp>
        <p:nvSpPr>
          <p:cNvPr id="144" name="Google Shape;144;p18"/>
          <p:cNvSpPr txBox="1"/>
          <p:nvPr>
            <p:ph type="ctrTitle"/>
          </p:nvPr>
        </p:nvSpPr>
        <p:spPr>
          <a:xfrm>
            <a:off x="0" y="0"/>
            <a:ext cx="9144000" cy="650503"/>
          </a:xfrm>
          <a:prstGeom prst="rect">
            <a:avLst/>
          </a:prstGeom>
          <a:solidFill>
            <a:srgbClr val="B6DDE7"/>
          </a:solidFill>
          <a:ln cap="flat" cmpd="sng" w="38100">
            <a:solidFill>
              <a:srgbClr val="7F7F7F"/>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ja-JP"/>
              <a:t>地震と地震波</a:t>
            </a:r>
            <a:endParaRPr/>
          </a:p>
        </p:txBody>
      </p:sp>
      <p:pic>
        <p:nvPicPr>
          <p:cNvPr id="145" name="Google Shape;145;p18"/>
          <p:cNvPicPr preferRelativeResize="0"/>
          <p:nvPr/>
        </p:nvPicPr>
        <p:blipFill rotWithShape="1">
          <a:blip r:embed="rId4">
            <a:alphaModFix/>
          </a:blip>
          <a:srcRect b="0" l="0" r="0" t="0"/>
          <a:stretch/>
        </p:blipFill>
        <p:spPr>
          <a:xfrm>
            <a:off x="118988" y="980727"/>
            <a:ext cx="2459649" cy="2871805"/>
          </a:xfrm>
          <a:prstGeom prst="rect">
            <a:avLst/>
          </a:prstGeom>
          <a:noFill/>
          <a:ln>
            <a:noFill/>
          </a:ln>
        </p:spPr>
      </p:pic>
      <p:sp>
        <p:nvSpPr>
          <p:cNvPr id="146" name="Google Shape;146;p18"/>
          <p:cNvSpPr txBox="1"/>
          <p:nvPr/>
        </p:nvSpPr>
        <p:spPr>
          <a:xfrm>
            <a:off x="118988" y="3852533"/>
            <a:ext cx="3736920" cy="4154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Calibri"/>
              <a:buNone/>
            </a:pPr>
            <a:r>
              <a:rPr b="0" i="0" lang="ja-JP" sz="1050" u="none" cap="none" strike="noStrike">
                <a:solidFill>
                  <a:srgbClr val="000000"/>
                </a:solidFill>
                <a:latin typeface="Calibri"/>
                <a:ea typeface="Calibri"/>
                <a:cs typeface="Calibri"/>
                <a:sym typeface="Calibri"/>
              </a:rPr>
              <a:t>地震調査研究推進本部　</a:t>
            </a:r>
            <a:endParaRPr b="0" i="0" sz="105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50"/>
              <a:buFont typeface="Calibri"/>
              <a:buNone/>
            </a:pPr>
            <a:r>
              <a:rPr b="0" i="0" lang="ja-JP" sz="1050" u="none" cap="none" strike="noStrike">
                <a:solidFill>
                  <a:srgbClr val="000000"/>
                </a:solidFill>
                <a:latin typeface="Calibri"/>
                <a:ea typeface="Calibri"/>
                <a:cs typeface="Calibri"/>
                <a:sym typeface="Calibri"/>
              </a:rPr>
              <a:t>https://www.static.jishin.go.jp/resource/figure/figure005022.jpg</a:t>
            </a:r>
            <a:endParaRPr b="0" i="0" sz="1050" u="none" cap="none" strike="noStrike">
              <a:solidFill>
                <a:srgbClr val="000000"/>
              </a:solidFill>
              <a:latin typeface="Calibri"/>
              <a:ea typeface="Calibri"/>
              <a:cs typeface="Calibri"/>
              <a:sym typeface="Calibri"/>
            </a:endParaRPr>
          </a:p>
        </p:txBody>
      </p:sp>
      <p:sp>
        <p:nvSpPr>
          <p:cNvPr id="147" name="Google Shape;147;p18"/>
          <p:cNvSpPr txBox="1"/>
          <p:nvPr/>
        </p:nvSpPr>
        <p:spPr>
          <a:xfrm>
            <a:off x="5868144" y="980728"/>
            <a:ext cx="217880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振幅　　　　P波＜S波</a:t>
            </a:r>
            <a:endParaRPr/>
          </a:p>
        </p:txBody>
      </p:sp>
      <p:sp>
        <p:nvSpPr>
          <p:cNvPr id="148" name="Google Shape;148;p18"/>
          <p:cNvSpPr txBox="1"/>
          <p:nvPr/>
        </p:nvSpPr>
        <p:spPr>
          <a:xfrm>
            <a:off x="5908888" y="1495619"/>
            <a:ext cx="217880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伝播速度　P波＞S波</a:t>
            </a:r>
            <a:endParaRPr/>
          </a:p>
        </p:txBody>
      </p:sp>
      <p:sp>
        <p:nvSpPr>
          <p:cNvPr id="149" name="Google Shape;149;p18"/>
          <p:cNvSpPr txBox="1"/>
          <p:nvPr/>
        </p:nvSpPr>
        <p:spPr>
          <a:xfrm>
            <a:off x="5724128" y="2276872"/>
            <a:ext cx="2856872" cy="36933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振幅の小さなP波が先にくる</a:t>
            </a:r>
            <a:endParaRPr/>
          </a:p>
        </p:txBody>
      </p:sp>
      <p:sp>
        <p:nvSpPr>
          <p:cNvPr id="150" name="Google Shape;150;p18"/>
          <p:cNvSpPr/>
          <p:nvPr/>
        </p:nvSpPr>
        <p:spPr>
          <a:xfrm>
            <a:off x="6880600" y="2796033"/>
            <a:ext cx="571720" cy="369332"/>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1" name="Google Shape;151;p18"/>
          <p:cNvSpPr txBox="1"/>
          <p:nvPr/>
        </p:nvSpPr>
        <p:spPr>
          <a:xfrm>
            <a:off x="5537846" y="3203684"/>
            <a:ext cx="3547766" cy="36933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後からくる大振幅のS波を予測可能</a:t>
            </a:r>
            <a:endParaRPr/>
          </a:p>
        </p:txBody>
      </p:sp>
      <p:sp>
        <p:nvSpPr>
          <p:cNvPr id="152" name="Google Shape;152;p18"/>
          <p:cNvSpPr txBox="1"/>
          <p:nvPr/>
        </p:nvSpPr>
        <p:spPr>
          <a:xfrm>
            <a:off x="6065234" y="3908276"/>
            <a:ext cx="249299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※緊急地震速報の原理</a:t>
            </a:r>
            <a:endParaRPr/>
          </a:p>
        </p:txBody>
      </p:sp>
      <p:pic>
        <p:nvPicPr>
          <p:cNvPr id="153" name="Google Shape;153;p18"/>
          <p:cNvPicPr preferRelativeResize="0"/>
          <p:nvPr/>
        </p:nvPicPr>
        <p:blipFill rotWithShape="1">
          <a:blip r:embed="rId5">
            <a:alphaModFix/>
          </a:blip>
          <a:srcRect b="0" l="0" r="0" t="0"/>
          <a:stretch/>
        </p:blipFill>
        <p:spPr>
          <a:xfrm>
            <a:off x="1692282" y="4400600"/>
            <a:ext cx="6200775" cy="2438400"/>
          </a:xfrm>
          <a:prstGeom prst="rect">
            <a:avLst/>
          </a:prstGeom>
          <a:noFill/>
          <a:ln>
            <a:noFill/>
          </a:ln>
        </p:spPr>
      </p:pic>
      <p:sp>
        <p:nvSpPr>
          <p:cNvPr id="154" name="Google Shape;154;p18"/>
          <p:cNvSpPr txBox="1"/>
          <p:nvPr/>
        </p:nvSpPr>
        <p:spPr>
          <a:xfrm>
            <a:off x="2708753" y="6562001"/>
            <a:ext cx="501739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b="0" i="0" lang="ja-JP" sz="1200" u="none" cap="none" strike="noStrike">
                <a:solidFill>
                  <a:srgbClr val="000000"/>
                </a:solidFill>
                <a:latin typeface="Calibri"/>
                <a:ea typeface="Calibri"/>
                <a:cs typeface="Calibri"/>
                <a:sym typeface="Calibri"/>
              </a:rPr>
              <a:t>気象庁　https://www.data.jma.go.jp/svd/eew/data/nc/shikumi/shikumi.html</a:t>
            </a:r>
            <a:endParaRPr b="0" i="0" sz="1200" u="none" cap="none" strike="noStrike">
              <a:solidFill>
                <a:srgbClr val="000000"/>
              </a:solidFill>
              <a:latin typeface="Calibri"/>
              <a:ea typeface="Calibri"/>
              <a:cs typeface="Calibri"/>
              <a:sym typeface="Calibri"/>
            </a:endParaRPr>
          </a:p>
        </p:txBody>
      </p:sp>
      <p:sp>
        <p:nvSpPr>
          <p:cNvPr id="155" name="Google Shape;155;p18"/>
          <p:cNvSpPr txBox="1"/>
          <p:nvPr/>
        </p:nvSpPr>
        <p:spPr>
          <a:xfrm>
            <a:off x="2971407" y="1557761"/>
            <a:ext cx="3032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P</a:t>
            </a:r>
            <a:endParaRPr b="0" i="0" sz="1800" u="none" cap="none" strike="noStrike">
              <a:solidFill>
                <a:srgbClr val="000000"/>
              </a:solidFill>
              <a:latin typeface="Calibri"/>
              <a:ea typeface="Calibri"/>
              <a:cs typeface="Calibri"/>
              <a:sym typeface="Calibri"/>
            </a:endParaRPr>
          </a:p>
        </p:txBody>
      </p:sp>
      <p:sp>
        <p:nvSpPr>
          <p:cNvPr id="156" name="Google Shape;156;p18"/>
          <p:cNvSpPr txBox="1"/>
          <p:nvPr/>
        </p:nvSpPr>
        <p:spPr>
          <a:xfrm>
            <a:off x="3456009" y="1373095"/>
            <a:ext cx="29046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S</a:t>
            </a:r>
            <a:endParaRPr b="0" i="0" sz="1800" u="none" cap="none" strike="noStrike">
              <a:solidFill>
                <a:srgbClr val="000000"/>
              </a:solidFill>
              <a:latin typeface="Calibri"/>
              <a:ea typeface="Calibri"/>
              <a:cs typeface="Calibri"/>
              <a:sym typeface="Calibri"/>
            </a:endParaRPr>
          </a:p>
        </p:txBody>
      </p:sp>
      <p:sp>
        <p:nvSpPr>
          <p:cNvPr id="157" name="Google Shape;157;p18"/>
          <p:cNvSpPr txBox="1"/>
          <p:nvPr/>
        </p:nvSpPr>
        <p:spPr>
          <a:xfrm>
            <a:off x="2708753" y="3483200"/>
            <a:ext cx="3103735" cy="3847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b="0" i="0" lang="ja-JP" sz="1200" u="none" cap="none" strike="noStrike">
                <a:solidFill>
                  <a:srgbClr val="000000"/>
                </a:solidFill>
                <a:latin typeface="Calibri"/>
                <a:ea typeface="Calibri"/>
                <a:cs typeface="Calibri"/>
                <a:sym typeface="Calibri"/>
              </a:rPr>
              <a:t>防災科学技術研究所　</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700"/>
              <a:buFont typeface="Calibri"/>
              <a:buNone/>
            </a:pPr>
            <a:r>
              <a:rPr b="0" i="0" lang="ja-JP" sz="700" u="none" cap="none" strike="noStrike">
                <a:solidFill>
                  <a:srgbClr val="000000"/>
                </a:solidFill>
                <a:latin typeface="Calibri"/>
                <a:ea typeface="Calibri"/>
                <a:cs typeface="Calibri"/>
                <a:sym typeface="Calibri"/>
              </a:rPr>
              <a:t>https://www.kyoshin.bosai.go.jp/kyoshin/gk/publication/Sect-1/Fig4.1.2-1a.JPG</a:t>
            </a:r>
            <a:endParaRPr b="0" i="0" sz="700" u="none" cap="none" strike="noStrike">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9"/>
          <p:cNvSpPr txBox="1"/>
          <p:nvPr>
            <p:ph type="ctrTitle"/>
          </p:nvPr>
        </p:nvSpPr>
        <p:spPr>
          <a:xfrm>
            <a:off x="0" y="0"/>
            <a:ext cx="9144000" cy="650503"/>
          </a:xfrm>
          <a:prstGeom prst="rect">
            <a:avLst/>
          </a:prstGeom>
          <a:solidFill>
            <a:srgbClr val="B6DDE7"/>
          </a:solidFill>
          <a:ln cap="flat" cmpd="sng" w="38100">
            <a:solidFill>
              <a:srgbClr val="7F7F7F"/>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ja-JP"/>
              <a:t>震源決定</a:t>
            </a:r>
            <a:endParaRPr/>
          </a:p>
        </p:txBody>
      </p:sp>
      <p:pic>
        <p:nvPicPr>
          <p:cNvPr id="163" name="Google Shape;163;p19"/>
          <p:cNvPicPr preferRelativeResize="0"/>
          <p:nvPr/>
        </p:nvPicPr>
        <p:blipFill rotWithShape="1">
          <a:blip r:embed="rId3">
            <a:alphaModFix/>
          </a:blip>
          <a:srcRect b="0" l="0" r="0" t="0"/>
          <a:stretch/>
        </p:blipFill>
        <p:spPr>
          <a:xfrm>
            <a:off x="3765002" y="1957073"/>
            <a:ext cx="5378998" cy="2592288"/>
          </a:xfrm>
          <a:prstGeom prst="rect">
            <a:avLst/>
          </a:prstGeom>
          <a:noFill/>
          <a:ln>
            <a:noFill/>
          </a:ln>
        </p:spPr>
      </p:pic>
      <p:sp>
        <p:nvSpPr>
          <p:cNvPr id="164" name="Google Shape;164;p19"/>
          <p:cNvSpPr txBox="1"/>
          <p:nvPr/>
        </p:nvSpPr>
        <p:spPr>
          <a:xfrm>
            <a:off x="491186" y="4806950"/>
            <a:ext cx="82418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防災科学技術研究所　https://www.hinet.bosai.go.jp/about_earthquake/sec3.1.html</a:t>
            </a:r>
            <a:endParaRPr sz="1800">
              <a:solidFill>
                <a:schemeClr val="dk1"/>
              </a:solidFill>
              <a:latin typeface="Calibri"/>
              <a:ea typeface="Calibri"/>
              <a:cs typeface="Calibri"/>
              <a:sym typeface="Calibri"/>
            </a:endParaRPr>
          </a:p>
        </p:txBody>
      </p:sp>
      <p:pic>
        <p:nvPicPr>
          <p:cNvPr id="165" name="Google Shape;165;p19"/>
          <p:cNvPicPr preferRelativeResize="0"/>
          <p:nvPr/>
        </p:nvPicPr>
        <p:blipFill rotWithShape="1">
          <a:blip r:embed="rId4">
            <a:alphaModFix/>
          </a:blip>
          <a:srcRect b="0" l="0" r="0" t="0"/>
          <a:stretch/>
        </p:blipFill>
        <p:spPr>
          <a:xfrm>
            <a:off x="30376" y="1485447"/>
            <a:ext cx="3714750" cy="3381375"/>
          </a:xfrm>
          <a:prstGeom prst="rect">
            <a:avLst/>
          </a:prstGeom>
          <a:noFill/>
          <a:ln>
            <a:noFill/>
          </a:ln>
        </p:spPr>
      </p:pic>
      <p:sp>
        <p:nvSpPr>
          <p:cNvPr id="166" name="Google Shape;166;p19"/>
          <p:cNvSpPr txBox="1"/>
          <p:nvPr/>
        </p:nvSpPr>
        <p:spPr>
          <a:xfrm>
            <a:off x="87462" y="889082"/>
            <a:ext cx="3310522" cy="36933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(S波到着時刻）ー(P波到着時刻)</a:t>
            </a:r>
            <a:endParaRPr/>
          </a:p>
        </p:txBody>
      </p:sp>
      <p:sp>
        <p:nvSpPr>
          <p:cNvPr id="167" name="Google Shape;167;p19"/>
          <p:cNvSpPr/>
          <p:nvPr/>
        </p:nvSpPr>
        <p:spPr>
          <a:xfrm>
            <a:off x="3476970" y="959963"/>
            <a:ext cx="288032" cy="216024"/>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 name="Google Shape;168;p19"/>
          <p:cNvSpPr txBox="1"/>
          <p:nvPr/>
        </p:nvSpPr>
        <p:spPr>
          <a:xfrm>
            <a:off x="3843988" y="903017"/>
            <a:ext cx="2714205" cy="36933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震源までの距離がわかる</a:t>
            </a:r>
            <a:endParaRPr sz="1800">
              <a:solidFill>
                <a:schemeClr val="dk1"/>
              </a:solidFill>
              <a:latin typeface="Calibri"/>
              <a:ea typeface="Calibri"/>
              <a:cs typeface="Calibri"/>
              <a:sym typeface="Calibri"/>
            </a:endParaRPr>
          </a:p>
        </p:txBody>
      </p:sp>
      <p:sp>
        <p:nvSpPr>
          <p:cNvPr id="169" name="Google Shape;169;p19"/>
          <p:cNvSpPr/>
          <p:nvPr/>
        </p:nvSpPr>
        <p:spPr>
          <a:xfrm>
            <a:off x="3821557" y="1428582"/>
            <a:ext cx="288032" cy="216024"/>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 name="Google Shape;170;p19"/>
          <p:cNvSpPr txBox="1"/>
          <p:nvPr/>
        </p:nvSpPr>
        <p:spPr>
          <a:xfrm>
            <a:off x="4205343" y="1403075"/>
            <a:ext cx="4833374" cy="36933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複数観測点のS-P時間がわかれば震源がわかる</a:t>
            </a:r>
            <a:endParaRPr sz="1800">
              <a:solidFill>
                <a:schemeClr val="dk1"/>
              </a:solidFill>
              <a:latin typeface="Calibri"/>
              <a:ea typeface="Calibri"/>
              <a:cs typeface="Calibri"/>
              <a:sym typeface="Calibri"/>
            </a:endParaRPr>
          </a:p>
        </p:txBody>
      </p:sp>
      <p:sp>
        <p:nvSpPr>
          <p:cNvPr id="171" name="Google Shape;171;p19"/>
          <p:cNvSpPr txBox="1"/>
          <p:nvPr/>
        </p:nvSpPr>
        <p:spPr>
          <a:xfrm>
            <a:off x="6584713" y="2155647"/>
            <a:ext cx="21483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3球面の交点が震源</a:t>
            </a:r>
            <a:endParaRPr/>
          </a:p>
        </p:txBody>
      </p:sp>
      <p:sp>
        <p:nvSpPr>
          <p:cNvPr id="172" name="Google Shape;172;p19"/>
          <p:cNvSpPr txBox="1"/>
          <p:nvPr/>
        </p:nvSpPr>
        <p:spPr>
          <a:xfrm>
            <a:off x="696454" y="5574871"/>
            <a:ext cx="259154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Ts-Tp=(T</a:t>
            </a:r>
            <a:r>
              <a:rPr baseline="-25000" lang="ja-JP" sz="1800">
                <a:solidFill>
                  <a:schemeClr val="dk1"/>
                </a:solidFill>
                <a:latin typeface="Calibri"/>
                <a:ea typeface="Calibri"/>
                <a:cs typeface="Calibri"/>
                <a:sym typeface="Calibri"/>
              </a:rPr>
              <a:t>0</a:t>
            </a:r>
            <a:r>
              <a:rPr lang="ja-JP" sz="1800">
                <a:solidFill>
                  <a:schemeClr val="dk1"/>
                </a:solidFill>
                <a:latin typeface="Calibri"/>
                <a:ea typeface="Calibri"/>
                <a:cs typeface="Calibri"/>
                <a:sym typeface="Calibri"/>
              </a:rPr>
              <a:t>+r/Vs )-(T</a:t>
            </a:r>
            <a:r>
              <a:rPr baseline="-25000" lang="ja-JP" sz="1800">
                <a:solidFill>
                  <a:schemeClr val="dk1"/>
                </a:solidFill>
                <a:latin typeface="Calibri"/>
                <a:ea typeface="Calibri"/>
                <a:cs typeface="Calibri"/>
                <a:sym typeface="Calibri"/>
              </a:rPr>
              <a:t>0</a:t>
            </a:r>
            <a:r>
              <a:rPr lang="ja-JP" sz="1800">
                <a:solidFill>
                  <a:schemeClr val="dk1"/>
                </a:solidFill>
                <a:latin typeface="Calibri"/>
                <a:ea typeface="Calibri"/>
                <a:cs typeface="Calibri"/>
                <a:sym typeface="Calibri"/>
              </a:rPr>
              <a:t>+r/Vp)</a:t>
            </a:r>
            <a:endParaRPr/>
          </a:p>
          <a:p>
            <a:pPr indent="0" lvl="0" marL="0" marR="0" rtl="0" algn="l">
              <a:spcBef>
                <a:spcPts val="0"/>
              </a:spcBef>
              <a:spcAft>
                <a:spcPts val="0"/>
              </a:spcAft>
              <a:buNone/>
            </a:pPr>
            <a:r>
              <a:rPr lang="ja-JP" sz="1800">
                <a:solidFill>
                  <a:schemeClr val="dk1"/>
                </a:solidFill>
                <a:latin typeface="Calibri"/>
                <a:ea typeface="Calibri"/>
                <a:cs typeface="Calibri"/>
                <a:sym typeface="Calibri"/>
              </a:rPr>
              <a:t>         =r(1/Vs-1/Vp)</a:t>
            </a:r>
            <a:endParaRPr sz="1800">
              <a:solidFill>
                <a:schemeClr val="dk1"/>
              </a:solidFill>
              <a:latin typeface="Calibri"/>
              <a:ea typeface="Calibri"/>
              <a:cs typeface="Calibri"/>
              <a:sym typeface="Calibri"/>
            </a:endParaRPr>
          </a:p>
        </p:txBody>
      </p:sp>
      <p:sp>
        <p:nvSpPr>
          <p:cNvPr id="173" name="Google Shape;173;p19"/>
          <p:cNvSpPr txBox="1"/>
          <p:nvPr/>
        </p:nvSpPr>
        <p:spPr>
          <a:xfrm>
            <a:off x="4144526" y="5581053"/>
            <a:ext cx="488037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Vp=5km/s, Vs=3km/s では(1/Vs-1/Vp)</a:t>
            </a:r>
            <a:r>
              <a:rPr baseline="30000" lang="ja-JP" sz="1800">
                <a:solidFill>
                  <a:schemeClr val="dk1"/>
                </a:solidFill>
                <a:latin typeface="Calibri"/>
                <a:ea typeface="Calibri"/>
                <a:cs typeface="Calibri"/>
                <a:sym typeface="Calibri"/>
              </a:rPr>
              <a:t>-1　</a:t>
            </a:r>
            <a:r>
              <a:rPr lang="ja-JP" sz="1800">
                <a:solidFill>
                  <a:schemeClr val="dk1"/>
                </a:solidFill>
                <a:latin typeface="Calibri"/>
                <a:ea typeface="Calibri"/>
                <a:cs typeface="Calibri"/>
                <a:sym typeface="Calibri"/>
              </a:rPr>
              <a:t>=7.5km/s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ja-JP" sz="1800">
                <a:solidFill>
                  <a:schemeClr val="dk1"/>
                </a:solidFill>
                <a:latin typeface="Calibri"/>
                <a:ea typeface="Calibri"/>
                <a:cs typeface="Calibri"/>
                <a:sym typeface="Calibri"/>
              </a:rPr>
              <a:t>初期微動時間（ Ts-Tp ）に定数(8くらい)をかけると</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ja-JP" sz="1800">
                <a:solidFill>
                  <a:schemeClr val="dk1"/>
                </a:solidFill>
                <a:latin typeface="Calibri"/>
                <a:ea typeface="Calibri"/>
                <a:cs typeface="Calibri"/>
                <a:sym typeface="Calibri"/>
              </a:rPr>
              <a:t>およその震源距離（大森公式）</a:t>
            </a:r>
            <a:endParaRPr baseline="30000"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0"/>
          <p:cNvSpPr txBox="1"/>
          <p:nvPr>
            <p:ph type="ctrTitle"/>
          </p:nvPr>
        </p:nvSpPr>
        <p:spPr>
          <a:xfrm>
            <a:off x="0" y="0"/>
            <a:ext cx="9144000" cy="650503"/>
          </a:xfrm>
          <a:prstGeom prst="rect">
            <a:avLst/>
          </a:prstGeom>
          <a:solidFill>
            <a:srgbClr val="B6DDE7"/>
          </a:solidFill>
          <a:ln cap="flat" cmpd="sng" w="38100">
            <a:solidFill>
              <a:srgbClr val="7F7F7F"/>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ja-JP"/>
              <a:t>震源決定</a:t>
            </a:r>
            <a:endParaRPr/>
          </a:p>
        </p:txBody>
      </p:sp>
      <p:sp>
        <p:nvSpPr>
          <p:cNvPr id="179" name="Google Shape;179;p20"/>
          <p:cNvSpPr txBox="1"/>
          <p:nvPr/>
        </p:nvSpPr>
        <p:spPr>
          <a:xfrm>
            <a:off x="636077" y="6381328"/>
            <a:ext cx="82418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防災科学技術研究所　https://www.hinet.bosai.go.jp/about_earthquake/sec3.1.html</a:t>
            </a:r>
            <a:endParaRPr sz="1800">
              <a:solidFill>
                <a:schemeClr val="dk1"/>
              </a:solidFill>
              <a:latin typeface="Calibri"/>
              <a:ea typeface="Calibri"/>
              <a:cs typeface="Calibri"/>
              <a:sym typeface="Calibri"/>
            </a:endParaRPr>
          </a:p>
        </p:txBody>
      </p:sp>
      <p:pic>
        <p:nvPicPr>
          <p:cNvPr id="180" name="Google Shape;180;p20"/>
          <p:cNvPicPr preferRelativeResize="0"/>
          <p:nvPr/>
        </p:nvPicPr>
        <p:blipFill rotWithShape="1">
          <a:blip r:embed="rId3">
            <a:alphaModFix/>
          </a:blip>
          <a:srcRect b="0" l="0" r="0" t="0"/>
          <a:stretch/>
        </p:blipFill>
        <p:spPr>
          <a:xfrm>
            <a:off x="636077" y="803160"/>
            <a:ext cx="3960807" cy="5544616"/>
          </a:xfrm>
          <a:prstGeom prst="rect">
            <a:avLst/>
          </a:prstGeom>
          <a:noFill/>
          <a:ln>
            <a:noFill/>
          </a:ln>
        </p:spPr>
      </p:pic>
      <p:sp>
        <p:nvSpPr>
          <p:cNvPr id="181" name="Google Shape;181;p20"/>
          <p:cNvSpPr/>
          <p:nvPr/>
        </p:nvSpPr>
        <p:spPr>
          <a:xfrm>
            <a:off x="4572000" y="2175049"/>
            <a:ext cx="463059" cy="432048"/>
          </a:xfrm>
          <a:prstGeom prst="lef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 name="Google Shape;182;p20"/>
          <p:cNvSpPr/>
          <p:nvPr/>
        </p:nvSpPr>
        <p:spPr>
          <a:xfrm>
            <a:off x="4632621" y="4941168"/>
            <a:ext cx="463059" cy="432048"/>
          </a:xfrm>
          <a:prstGeom prst="lef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 name="Google Shape;183;p20"/>
          <p:cNvSpPr txBox="1"/>
          <p:nvPr/>
        </p:nvSpPr>
        <p:spPr>
          <a:xfrm>
            <a:off x="5148064" y="2175049"/>
            <a:ext cx="32496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速度構造一定（当S-P面は球面）</a:t>
            </a:r>
            <a:endParaRPr sz="1800">
              <a:solidFill>
                <a:schemeClr val="dk1"/>
              </a:solidFill>
              <a:latin typeface="Calibri"/>
              <a:ea typeface="Calibri"/>
              <a:cs typeface="Calibri"/>
              <a:sym typeface="Calibri"/>
            </a:endParaRPr>
          </a:p>
        </p:txBody>
      </p:sp>
      <p:sp>
        <p:nvSpPr>
          <p:cNvPr id="184" name="Google Shape;184;p20"/>
          <p:cNvSpPr txBox="1"/>
          <p:nvPr/>
        </p:nvSpPr>
        <p:spPr>
          <a:xfrm>
            <a:off x="5148064" y="4927670"/>
            <a:ext cx="41232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速度は深さに依存（実際はこちらに近い）</a:t>
            </a:r>
            <a:endParaRPr sz="1800">
              <a:solidFill>
                <a:schemeClr val="dk1"/>
              </a:solidFill>
              <a:latin typeface="Calibri"/>
              <a:ea typeface="Calibri"/>
              <a:cs typeface="Calibri"/>
              <a:sym typeface="Calibri"/>
            </a:endParaRPr>
          </a:p>
        </p:txBody>
      </p:sp>
      <p:sp>
        <p:nvSpPr>
          <p:cNvPr id="185" name="Google Shape;185;p20"/>
          <p:cNvSpPr txBox="1"/>
          <p:nvPr/>
        </p:nvSpPr>
        <p:spPr>
          <a:xfrm>
            <a:off x="4632621" y="5733256"/>
            <a:ext cx="46362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1800">
                <a:solidFill>
                  <a:schemeClr val="dk1"/>
                </a:solidFill>
                <a:latin typeface="Calibri"/>
                <a:ea typeface="Calibri"/>
                <a:cs typeface="Calibri"/>
                <a:sym typeface="Calibri"/>
              </a:rPr>
              <a:t>実際上は地震波速度の深さ依存性を考慮して</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ja-JP" sz="1800">
                <a:solidFill>
                  <a:schemeClr val="dk1"/>
                </a:solidFill>
                <a:latin typeface="Calibri"/>
                <a:ea typeface="Calibri"/>
                <a:cs typeface="Calibri"/>
                <a:sym typeface="Calibri"/>
              </a:rPr>
              <a:t>（数値計算により）震源を決めている</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1"/>
          <p:cNvSpPr txBox="1"/>
          <p:nvPr>
            <p:ph type="ctrTitle"/>
          </p:nvPr>
        </p:nvSpPr>
        <p:spPr>
          <a:xfrm>
            <a:off x="0" y="0"/>
            <a:ext cx="9144000" cy="650503"/>
          </a:xfrm>
          <a:prstGeom prst="rect">
            <a:avLst/>
          </a:prstGeom>
          <a:solidFill>
            <a:srgbClr val="B6DDE7"/>
          </a:solidFill>
          <a:ln cap="flat" cmpd="sng" w="38100">
            <a:solidFill>
              <a:srgbClr val="7F7F7F"/>
            </a:solidFill>
            <a:prstDash val="solid"/>
            <a:round/>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ja-JP"/>
              <a:t>地震波速度からみた地球内部構造</a:t>
            </a:r>
            <a:endParaRPr/>
          </a:p>
        </p:txBody>
      </p:sp>
      <p:pic>
        <p:nvPicPr>
          <p:cNvPr descr="http://www.eri.u-tokyo.ac.jp/KOHO/PANKO2004/openlec_exibition/interior.files/image004.jpg" id="191" name="Google Shape;191;p21"/>
          <p:cNvPicPr preferRelativeResize="0"/>
          <p:nvPr/>
        </p:nvPicPr>
        <p:blipFill rotWithShape="1">
          <a:blip r:embed="rId3">
            <a:alphaModFix/>
          </a:blip>
          <a:srcRect b="0" l="0" r="0" t="0"/>
          <a:stretch/>
        </p:blipFill>
        <p:spPr>
          <a:xfrm>
            <a:off x="107504" y="1340768"/>
            <a:ext cx="5031811" cy="3887392"/>
          </a:xfrm>
          <a:prstGeom prst="rect">
            <a:avLst/>
          </a:prstGeom>
          <a:noFill/>
          <a:ln>
            <a:noFill/>
          </a:ln>
        </p:spPr>
      </p:pic>
      <p:sp>
        <p:nvSpPr>
          <p:cNvPr id="192" name="Google Shape;192;p21"/>
          <p:cNvSpPr txBox="1"/>
          <p:nvPr/>
        </p:nvSpPr>
        <p:spPr>
          <a:xfrm>
            <a:off x="107504" y="6185150"/>
            <a:ext cx="909236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東大地震研　http://www.eri.u-tokyo.ac.jp/KOHO/PANKO2004/openlec_exibition/interior.htm</a:t>
            </a:r>
            <a:endParaRPr b="0" i="0" sz="1800" u="none" cap="none" strike="noStrike">
              <a:solidFill>
                <a:srgbClr val="000000"/>
              </a:solidFill>
              <a:latin typeface="Calibri"/>
              <a:ea typeface="Calibri"/>
              <a:cs typeface="Calibri"/>
              <a:sym typeface="Calibri"/>
            </a:endParaRPr>
          </a:p>
        </p:txBody>
      </p:sp>
      <p:pic>
        <p:nvPicPr>
          <p:cNvPr descr="http://www.eri.u-tokyo.ac.jp/KOHO/PANKO2004/openlec_exibition/interior.files/image006.jpg" id="193" name="Google Shape;193;p21"/>
          <p:cNvPicPr preferRelativeResize="0"/>
          <p:nvPr/>
        </p:nvPicPr>
        <p:blipFill rotWithShape="1">
          <a:blip r:embed="rId4">
            <a:alphaModFix/>
          </a:blip>
          <a:srcRect b="0" l="0" r="0" t="0"/>
          <a:stretch/>
        </p:blipFill>
        <p:spPr>
          <a:xfrm>
            <a:off x="5292079" y="1124743"/>
            <a:ext cx="3851921" cy="4597001"/>
          </a:xfrm>
          <a:prstGeom prst="rect">
            <a:avLst/>
          </a:prstGeom>
          <a:noFill/>
          <a:ln>
            <a:noFill/>
          </a:ln>
        </p:spPr>
      </p:pic>
      <p:cxnSp>
        <p:nvCxnSpPr>
          <p:cNvPr id="194" name="Google Shape;194;p21"/>
          <p:cNvCxnSpPr/>
          <p:nvPr/>
        </p:nvCxnSpPr>
        <p:spPr>
          <a:xfrm rot="10800000">
            <a:off x="2771800" y="2492896"/>
            <a:ext cx="0" cy="1368152"/>
          </a:xfrm>
          <a:prstGeom prst="straightConnector1">
            <a:avLst/>
          </a:prstGeom>
          <a:noFill/>
          <a:ln cap="flat" cmpd="sng" w="38100">
            <a:solidFill>
              <a:srgbClr val="366092"/>
            </a:solidFill>
            <a:prstDash val="solid"/>
            <a:round/>
            <a:headEnd len="sm" w="sm" type="none"/>
            <a:tailEnd len="med" w="med" type="stealth"/>
          </a:ln>
        </p:spPr>
      </p:cxnSp>
      <p:sp>
        <p:nvSpPr>
          <p:cNvPr id="195" name="Google Shape;195;p21"/>
          <p:cNvSpPr txBox="1"/>
          <p:nvPr/>
        </p:nvSpPr>
        <p:spPr>
          <a:xfrm>
            <a:off x="2843808" y="3212976"/>
            <a:ext cx="1524776" cy="646331"/>
          </a:xfrm>
          <a:prstGeom prst="rect">
            <a:avLst/>
          </a:prstGeom>
          <a:solidFill>
            <a:srgbClr val="B7CCE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密度増加</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（岩石から鉄）</a:t>
            </a:r>
            <a:endParaRPr/>
          </a:p>
        </p:txBody>
      </p:sp>
      <p:cxnSp>
        <p:nvCxnSpPr>
          <p:cNvPr id="196" name="Google Shape;196;p21"/>
          <p:cNvCxnSpPr/>
          <p:nvPr/>
        </p:nvCxnSpPr>
        <p:spPr>
          <a:xfrm>
            <a:off x="2483768" y="1484784"/>
            <a:ext cx="0" cy="1656184"/>
          </a:xfrm>
          <a:prstGeom prst="straightConnector1">
            <a:avLst/>
          </a:prstGeom>
          <a:noFill/>
          <a:ln cap="flat" cmpd="sng" w="38100">
            <a:solidFill>
              <a:srgbClr val="366092"/>
            </a:solidFill>
            <a:prstDash val="solid"/>
            <a:round/>
            <a:headEnd len="sm" w="sm" type="none"/>
            <a:tailEnd len="med" w="med" type="stealth"/>
          </a:ln>
        </p:spPr>
      </p:cxnSp>
      <p:sp>
        <p:nvSpPr>
          <p:cNvPr id="197" name="Google Shape;197;p21"/>
          <p:cNvSpPr txBox="1"/>
          <p:nvPr/>
        </p:nvSpPr>
        <p:spPr>
          <a:xfrm>
            <a:off x="1259632" y="2204864"/>
            <a:ext cx="1107996" cy="369332"/>
          </a:xfrm>
          <a:prstGeom prst="rect">
            <a:avLst/>
          </a:prstGeom>
          <a:solidFill>
            <a:srgbClr val="B7CCE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速度低下</a:t>
            </a:r>
            <a:endParaRPr/>
          </a:p>
        </p:txBody>
      </p:sp>
      <p:sp>
        <p:nvSpPr>
          <p:cNvPr id="198" name="Google Shape;198;p21"/>
          <p:cNvSpPr txBox="1"/>
          <p:nvPr/>
        </p:nvSpPr>
        <p:spPr>
          <a:xfrm>
            <a:off x="2699792" y="4509120"/>
            <a:ext cx="1407758" cy="369332"/>
          </a:xfrm>
          <a:prstGeom prst="rect">
            <a:avLst/>
          </a:prstGeom>
          <a:solidFill>
            <a:srgbClr val="B7CCE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ja-JP" sz="1800" u="none" cap="none" strike="noStrike">
                <a:solidFill>
                  <a:srgbClr val="000000"/>
                </a:solidFill>
                <a:latin typeface="Calibri"/>
                <a:ea typeface="Calibri"/>
                <a:cs typeface="Calibri"/>
                <a:sym typeface="Calibri"/>
              </a:rPr>
              <a:t>S波速度ゼロ</a:t>
            </a:r>
            <a:endParaRPr/>
          </a:p>
        </p:txBody>
      </p:sp>
      <p:cxnSp>
        <p:nvCxnSpPr>
          <p:cNvPr id="199" name="Google Shape;199;p21"/>
          <p:cNvCxnSpPr/>
          <p:nvPr/>
        </p:nvCxnSpPr>
        <p:spPr>
          <a:xfrm>
            <a:off x="2483768" y="3356992"/>
            <a:ext cx="0" cy="1584176"/>
          </a:xfrm>
          <a:prstGeom prst="straightConnector1">
            <a:avLst/>
          </a:prstGeom>
          <a:noFill/>
          <a:ln cap="flat" cmpd="sng" w="38100">
            <a:solidFill>
              <a:srgbClr val="366092"/>
            </a:solidFill>
            <a:prstDash val="solid"/>
            <a:round/>
            <a:headEnd len="sm" w="sm" type="none"/>
            <a:tailEnd len="med" w="med" type="stealth"/>
          </a:ln>
        </p:spPr>
      </p:cxnSp>
    </p:spTree>
  </p:cSld>
  <p:clrMapOvr>
    <a:masterClrMapping/>
  </p:clrMapOvr>
</p:sld>
</file>

<file path=ppt/theme/theme1.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